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A7CCD2-EFAE-4F9B-9FEF-34694E68971B}">
  <a:tblStyle styleId="{1EA7CCD2-EFAE-4F9B-9FEF-34694E6897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45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b3952082d_0_1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b3952082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b3952082d_0_1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4b3952082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4b3952082d_0_3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4b3952082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475d544f7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1475d544f70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475d544f7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chemeClr val="dk1"/>
                </a:solidFill>
                <a:latin typeface="Calibri"/>
                <a:ea typeface="Calibri"/>
                <a:cs typeface="Calibri"/>
                <a:sym typeface="Calibri"/>
              </a:rPr>
              <a:t>Methodology:</a:t>
            </a:r>
            <a:r>
              <a:rPr lang="en-GB" sz="1400">
                <a:solidFill>
                  <a:schemeClr val="dk1"/>
                </a:solidFill>
                <a:latin typeface="Calibri"/>
                <a:ea typeface="Calibri"/>
                <a:cs typeface="Calibri"/>
                <a:sym typeface="Calibri"/>
              </a:rPr>
              <a:t> Based on the MAMOTH framework, we train an </a:t>
            </a:r>
            <a:r>
              <a:rPr lang="en-GB" sz="1400" b="1">
                <a:solidFill>
                  <a:schemeClr val="dk1"/>
                </a:solidFill>
                <a:latin typeface="Calibri"/>
                <a:ea typeface="Calibri"/>
                <a:cs typeface="Calibri"/>
                <a:sym typeface="Calibri"/>
              </a:rPr>
              <a:t>unbiased</a:t>
            </a:r>
            <a:r>
              <a:rPr lang="en-GB" sz="1400">
                <a:solidFill>
                  <a:schemeClr val="dk1"/>
                </a:solidFill>
                <a:latin typeface="Calibri"/>
                <a:ea typeface="Calibri"/>
                <a:cs typeface="Calibri"/>
                <a:sym typeface="Calibri"/>
              </a:rPr>
              <a:t> Machine learning model that predicts the </a:t>
            </a:r>
            <a:r>
              <a:rPr lang="en-GB" sz="1400" b="1">
                <a:solidFill>
                  <a:schemeClr val="dk1"/>
                </a:solidFill>
                <a:latin typeface="Calibri"/>
                <a:ea typeface="Calibri"/>
                <a:cs typeface="Calibri"/>
                <a:sym typeface="Calibri"/>
              </a:rPr>
              <a:t>mosquito abundance</a:t>
            </a:r>
            <a:r>
              <a:rPr lang="en-GB" sz="1400">
                <a:solidFill>
                  <a:schemeClr val="dk1"/>
                </a:solidFill>
                <a:latin typeface="Calibri"/>
                <a:ea typeface="Calibri"/>
                <a:cs typeface="Calibri"/>
                <a:sym typeface="Calibri"/>
              </a:rPr>
              <a:t>. The ML model for the prediction relies only on the </a:t>
            </a:r>
            <a:r>
              <a:rPr lang="en-GB" sz="1400" b="1">
                <a:solidFill>
                  <a:schemeClr val="dk1"/>
                </a:solidFill>
                <a:latin typeface="Calibri"/>
                <a:ea typeface="Calibri"/>
                <a:cs typeface="Calibri"/>
                <a:sym typeface="Calibri"/>
              </a:rPr>
              <a:t>specific meteorological parameters</a:t>
            </a:r>
            <a:r>
              <a:rPr lang="en-GB" sz="1400">
                <a:solidFill>
                  <a:schemeClr val="dk1"/>
                </a:solidFill>
                <a:latin typeface="Calibri"/>
                <a:ea typeface="Calibri"/>
                <a:cs typeface="Calibri"/>
                <a:sym typeface="Calibri"/>
              </a:rPr>
              <a:t> that we want to study (Temperature, Rainfall, etc)</a:t>
            </a:r>
            <a:endParaRPr/>
          </a:p>
        </p:txBody>
      </p:sp>
      <p:sp>
        <p:nvSpPr>
          <p:cNvPr id="263" name="Google Shape;263;g1475d544f70_1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f21e0ad49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f21e0ad497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475d544f7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1475d544f70_1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4901bda9e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14901bda9e5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4901bda9e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14901bda9e5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475d544f7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1475d544f70_1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b3952082d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4b3952082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481ff5b3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1481ff5b381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4b3952082d_0_3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4b3952082d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4b3952082d_0_3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4b3952082d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4b3952082d_0_3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4b3952082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4b3952082d_0_1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14b3952082d_0_1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4b3952082d_0_13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4b3952082d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b3952082d_0_13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4b3952082d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4b3952082d_0_14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4b3952082d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4b3952082d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14b3952082d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4b3952082d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5" name="Google Shape;575;g14b3952082d_0_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4b3952082d_0_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4b3952082d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4b3952082d_0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5" name="Google Shape;585;g14b3952082d_0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4b3952082d_0_6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4b3952082d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4b3952082d_0_4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4b3952082d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4b3952082d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14b3952082d_0_4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4b3952082d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g14b3952082d_0_5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4b3952082d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14b3952082d_0_5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4b3952082d_0_6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4b3952082d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4b3952082d_0_6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4b3952082d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4b3952082d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14b3952082d_0_5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4b3952082d_0_4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4b3952082d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4b3952082d_0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4b3952082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4b3952082d_0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4b3952082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b3952082d_0_1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4b3952082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lnSpc>
                <a:spcPct val="90000"/>
              </a:lnSpc>
              <a:spcBef>
                <a:spcPts val="750"/>
              </a:spcBef>
              <a:spcAft>
                <a:spcPts val="0"/>
              </a:spcAft>
              <a:buClr>
                <a:schemeClr val="dk1"/>
              </a:buClr>
              <a:buSzPts val="1100"/>
              <a:buFont typeface="Arial"/>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b3952082d_0_2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b3952082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lnSpc>
                <a:spcPct val="90000"/>
              </a:lnSpc>
              <a:spcBef>
                <a:spcPts val="75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4b3952082d_0_2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4b3952082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b3952082d_0_2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4b3952082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434343"/>
              </a:buClr>
              <a:buSzPts val="100"/>
              <a:buNone/>
              <a:defRPr sz="3000" b="1">
                <a:solidFill>
                  <a:srgbClr val="434343"/>
                </a:solidFill>
              </a:defRPr>
            </a:lvl1pPr>
            <a:lvl2pPr lvl="1" algn="ctr">
              <a:spcBef>
                <a:spcPts val="0"/>
              </a:spcBef>
              <a:spcAft>
                <a:spcPts val="0"/>
              </a:spcAft>
              <a:buClr>
                <a:srgbClr val="434343"/>
              </a:buClr>
              <a:buSzPts val="1400"/>
              <a:buNone/>
              <a:defRPr>
                <a:solidFill>
                  <a:srgbClr val="434343"/>
                </a:solidFill>
              </a:defRPr>
            </a:lvl2pPr>
            <a:lvl3pPr lvl="2" algn="ctr">
              <a:spcBef>
                <a:spcPts val="0"/>
              </a:spcBef>
              <a:spcAft>
                <a:spcPts val="0"/>
              </a:spcAft>
              <a:buClr>
                <a:srgbClr val="434343"/>
              </a:buClr>
              <a:buSzPts val="1400"/>
              <a:buNone/>
              <a:defRPr>
                <a:solidFill>
                  <a:srgbClr val="434343"/>
                </a:solidFill>
              </a:defRPr>
            </a:lvl3pPr>
            <a:lvl4pPr lvl="3" algn="ctr">
              <a:spcBef>
                <a:spcPts val="0"/>
              </a:spcBef>
              <a:spcAft>
                <a:spcPts val="0"/>
              </a:spcAft>
              <a:buClr>
                <a:srgbClr val="434343"/>
              </a:buClr>
              <a:buSzPts val="1400"/>
              <a:buNone/>
              <a:defRPr>
                <a:solidFill>
                  <a:srgbClr val="434343"/>
                </a:solidFill>
              </a:defRPr>
            </a:lvl4pPr>
            <a:lvl5pPr lvl="4" algn="ctr">
              <a:spcBef>
                <a:spcPts val="0"/>
              </a:spcBef>
              <a:spcAft>
                <a:spcPts val="0"/>
              </a:spcAft>
              <a:buClr>
                <a:srgbClr val="434343"/>
              </a:buClr>
              <a:buSzPts val="1400"/>
              <a:buNone/>
              <a:defRPr>
                <a:solidFill>
                  <a:srgbClr val="434343"/>
                </a:solidFill>
              </a:defRPr>
            </a:lvl5pPr>
            <a:lvl6pPr lvl="5" algn="ctr">
              <a:spcBef>
                <a:spcPts val="0"/>
              </a:spcBef>
              <a:spcAft>
                <a:spcPts val="0"/>
              </a:spcAft>
              <a:buClr>
                <a:srgbClr val="434343"/>
              </a:buClr>
              <a:buSzPts val="1400"/>
              <a:buNone/>
              <a:defRPr>
                <a:solidFill>
                  <a:srgbClr val="434343"/>
                </a:solidFill>
              </a:defRPr>
            </a:lvl6pPr>
            <a:lvl7pPr lvl="6" algn="ctr">
              <a:spcBef>
                <a:spcPts val="0"/>
              </a:spcBef>
              <a:spcAft>
                <a:spcPts val="0"/>
              </a:spcAft>
              <a:buClr>
                <a:srgbClr val="434343"/>
              </a:buClr>
              <a:buSzPts val="1400"/>
              <a:buNone/>
              <a:defRPr>
                <a:solidFill>
                  <a:srgbClr val="434343"/>
                </a:solidFill>
              </a:defRPr>
            </a:lvl7pPr>
            <a:lvl8pPr lvl="7" algn="ctr">
              <a:spcBef>
                <a:spcPts val="0"/>
              </a:spcBef>
              <a:spcAft>
                <a:spcPts val="0"/>
              </a:spcAft>
              <a:buClr>
                <a:srgbClr val="434343"/>
              </a:buClr>
              <a:buSzPts val="1400"/>
              <a:buNone/>
              <a:defRPr>
                <a:solidFill>
                  <a:srgbClr val="434343"/>
                </a:solidFill>
              </a:defRPr>
            </a:lvl8pPr>
            <a:lvl9pPr lvl="8" algn="ctr">
              <a:spcBef>
                <a:spcPts val="0"/>
              </a:spcBef>
              <a:spcAft>
                <a:spcPts val="0"/>
              </a:spcAft>
              <a:buClr>
                <a:srgbClr val="434343"/>
              </a:buClr>
              <a:buSzPts val="1400"/>
              <a:buNone/>
              <a:defRPr>
                <a:solidFill>
                  <a:srgbClr val="434343"/>
                </a:solidFill>
              </a:defRPr>
            </a:lvl9pPr>
          </a:lstStyle>
          <a:p>
            <a:endParaRPr/>
          </a:p>
        </p:txBody>
      </p:sp>
      <p:sp>
        <p:nvSpPr>
          <p:cNvPr id="17" name="Google Shape;17;p3"/>
          <p:cNvSpPr txBox="1">
            <a:spLocks noGrp="1"/>
          </p:cNvSpPr>
          <p:nvPr>
            <p:ph type="body" idx="1"/>
          </p:nvPr>
        </p:nvSpPr>
        <p:spPr>
          <a:xfrm>
            <a:off x="457200" y="1908425"/>
            <a:ext cx="8229600" cy="4526100"/>
          </a:xfrm>
          <a:prstGeom prst="rect">
            <a:avLst/>
          </a:prstGeom>
          <a:noFill/>
          <a:ln>
            <a:noFill/>
          </a:ln>
        </p:spPr>
        <p:txBody>
          <a:bodyPr spcFirstLastPara="1" wrap="square" lIns="91425" tIns="45700" rIns="91425" bIns="45700" anchor="t" anchorCtr="0">
            <a:noAutofit/>
          </a:bodyPr>
          <a:lstStyle>
            <a:lvl1pPr marL="457200" lvl="0" indent="-330200" algn="l">
              <a:spcBef>
                <a:spcPts val="360"/>
              </a:spcBef>
              <a:spcAft>
                <a:spcPts val="0"/>
              </a:spcAft>
              <a:buClr>
                <a:srgbClr val="434343"/>
              </a:buClr>
              <a:buSzPts val="1600"/>
              <a:buChar char="•"/>
              <a:defRPr sz="3000">
                <a:solidFill>
                  <a:srgbClr val="434343"/>
                </a:solidFill>
              </a:defRPr>
            </a:lvl1pPr>
            <a:lvl2pPr marL="914400" lvl="1" indent="-330200" algn="l">
              <a:spcBef>
                <a:spcPts val="360"/>
              </a:spcBef>
              <a:spcAft>
                <a:spcPts val="0"/>
              </a:spcAft>
              <a:buClr>
                <a:srgbClr val="434343"/>
              </a:buClr>
              <a:buSzPts val="1600"/>
              <a:buChar char="–"/>
              <a:defRPr sz="2600">
                <a:solidFill>
                  <a:srgbClr val="434343"/>
                </a:solidFill>
              </a:defRPr>
            </a:lvl2pPr>
            <a:lvl3pPr marL="1371600" lvl="2" indent="-330200" algn="l">
              <a:spcBef>
                <a:spcPts val="360"/>
              </a:spcBef>
              <a:spcAft>
                <a:spcPts val="0"/>
              </a:spcAft>
              <a:buClr>
                <a:srgbClr val="434343"/>
              </a:buClr>
              <a:buSzPts val="1600"/>
              <a:buChar char="•"/>
              <a:defRPr sz="2200">
                <a:solidFill>
                  <a:srgbClr val="434343"/>
                </a:solidFill>
              </a:defRPr>
            </a:lvl3pPr>
            <a:lvl4pPr marL="1828800" lvl="3" indent="-330200" algn="l">
              <a:spcBef>
                <a:spcPts val="360"/>
              </a:spcBef>
              <a:spcAft>
                <a:spcPts val="0"/>
              </a:spcAft>
              <a:buClr>
                <a:srgbClr val="434343"/>
              </a:buClr>
              <a:buSzPts val="1600"/>
              <a:buChar char="–"/>
              <a:defRPr sz="1800">
                <a:solidFill>
                  <a:srgbClr val="434343"/>
                </a:solidFill>
              </a:defRPr>
            </a:lvl4pPr>
            <a:lvl5pPr marL="2286000" lvl="4" indent="-330200" algn="l">
              <a:spcBef>
                <a:spcPts val="360"/>
              </a:spcBef>
              <a:spcAft>
                <a:spcPts val="0"/>
              </a:spcAft>
              <a:buClr>
                <a:srgbClr val="434343"/>
              </a:buClr>
              <a:buSzPts val="1600"/>
              <a:buChar char="»"/>
              <a:defRPr sz="1800">
                <a:solidFill>
                  <a:srgbClr val="434343"/>
                </a:solidFill>
              </a:defRPr>
            </a:lvl5pPr>
            <a:lvl6pPr marL="2743200" lvl="5" indent="-330200" algn="l">
              <a:spcBef>
                <a:spcPts val="360"/>
              </a:spcBef>
              <a:spcAft>
                <a:spcPts val="0"/>
              </a:spcAft>
              <a:buClr>
                <a:srgbClr val="434343"/>
              </a:buClr>
              <a:buSzPts val="1600"/>
              <a:buChar char="•"/>
              <a:defRPr sz="1800">
                <a:solidFill>
                  <a:srgbClr val="434343"/>
                </a:solidFill>
              </a:defRPr>
            </a:lvl6pPr>
            <a:lvl7pPr marL="3200400" lvl="6" indent="-330200" algn="l">
              <a:spcBef>
                <a:spcPts val="360"/>
              </a:spcBef>
              <a:spcAft>
                <a:spcPts val="0"/>
              </a:spcAft>
              <a:buClr>
                <a:srgbClr val="434343"/>
              </a:buClr>
              <a:buSzPts val="1600"/>
              <a:buChar char="•"/>
              <a:defRPr sz="1800">
                <a:solidFill>
                  <a:srgbClr val="434343"/>
                </a:solidFill>
              </a:defRPr>
            </a:lvl7pPr>
            <a:lvl8pPr marL="3657600" lvl="7" indent="-330200" algn="l">
              <a:spcBef>
                <a:spcPts val="360"/>
              </a:spcBef>
              <a:spcAft>
                <a:spcPts val="0"/>
              </a:spcAft>
              <a:buClr>
                <a:srgbClr val="434343"/>
              </a:buClr>
              <a:buSzPts val="1600"/>
              <a:buChar char="•"/>
              <a:defRPr sz="1800">
                <a:solidFill>
                  <a:srgbClr val="434343"/>
                </a:solidFill>
              </a:defRPr>
            </a:lvl8pPr>
            <a:lvl9pPr marL="4114800" lvl="8" indent="-330200" algn="l">
              <a:spcBef>
                <a:spcPts val="360"/>
              </a:spcBef>
              <a:spcAft>
                <a:spcPts val="0"/>
              </a:spcAft>
              <a:buClr>
                <a:srgbClr val="434343"/>
              </a:buClr>
              <a:buSzPts val="1600"/>
              <a:buChar char="•"/>
              <a:defRPr sz="1800">
                <a:solidFill>
                  <a:srgbClr val="434343"/>
                </a:solidFill>
              </a:defRPr>
            </a:lvl9pPr>
          </a:lstStyle>
          <a:p>
            <a:endParaRPr/>
          </a:p>
        </p:txBody>
      </p:sp>
      <p:sp>
        <p:nvSpPr>
          <p:cNvPr id="18" name="Google Shape;18;p3"/>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9" name="Google Shape;19;p3"/>
          <p:cNvSpPr txBox="1"/>
          <p:nvPr/>
        </p:nvSpPr>
        <p:spPr>
          <a:xfrm>
            <a:off x="2830575" y="6356350"/>
            <a:ext cx="3808800" cy="27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1200">
                <a:solidFill>
                  <a:srgbClr val="898989"/>
                </a:solidFill>
                <a:latin typeface="Calibri"/>
                <a:ea typeface="Calibri"/>
                <a:cs typeface="Calibri"/>
                <a:sym typeface="Calibri"/>
              </a:rPr>
              <a:t>AI and OE for Human Health and Quality of Life</a:t>
            </a:r>
            <a:endParaRPr sz="1200">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3" name="Google Shape;23;p4"/>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4"/>
          <p:cNvSpPr txBox="1"/>
          <p:nvPr/>
        </p:nvSpPr>
        <p:spPr>
          <a:xfrm>
            <a:off x="2830575" y="6356350"/>
            <a:ext cx="3808800" cy="27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1200">
                <a:solidFill>
                  <a:srgbClr val="898989"/>
                </a:solidFill>
                <a:latin typeface="Calibri"/>
                <a:ea typeface="Calibri"/>
                <a:cs typeface="Calibri"/>
                <a:sym typeface="Calibri"/>
              </a:rPr>
              <a:t>AI and OE for Human Health and Quality of Life</a:t>
            </a:r>
            <a:endParaRPr sz="1200">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5"/>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 name="Google Shape;3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4" name="Google Shape;3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 name="Google Shape;3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6" name="Google Shape;3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44"/>
        <p:cNvGrpSpPr/>
        <p:nvPr/>
      </p:nvGrpSpPr>
      <p:grpSpPr>
        <a:xfrm>
          <a:off x="0" y="0"/>
          <a:ext cx="0" cy="0"/>
          <a:chOff x="0" y="0"/>
          <a:chExt cx="0" cy="0"/>
        </a:xfrm>
      </p:grpSpPr>
      <p:sp>
        <p:nvSpPr>
          <p:cNvPr id="45" name="Google Shape;4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 name="Google Shape;5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2" name="Google Shape;5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 name="Google Shape;5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ftr" idx="11"/>
          </p:nvPr>
        </p:nvSpPr>
        <p:spPr>
          <a:xfrm>
            <a:off x="2880200" y="6356363"/>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0"/>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765413"/>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457200" y="1908425"/>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6553200" y="6356350"/>
            <a:ext cx="2133600" cy="276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a:blip r:embed="rId13">
            <a:alphaModFix/>
          </a:blip>
          <a:stretch>
            <a:fillRect/>
          </a:stretch>
        </p:blipFill>
        <p:spPr>
          <a:xfrm>
            <a:off x="202375" y="6356363"/>
            <a:ext cx="1095375" cy="365125"/>
          </a:xfrm>
          <a:prstGeom prst="rect">
            <a:avLst/>
          </a:prstGeom>
          <a:noFill/>
          <a:ln>
            <a:noFill/>
          </a:ln>
        </p:spPr>
      </p:pic>
      <p:pic>
        <p:nvPicPr>
          <p:cNvPr id="10" name="Google Shape;10;p1"/>
          <p:cNvPicPr preferRelativeResize="0"/>
          <p:nvPr/>
        </p:nvPicPr>
        <p:blipFill rotWithShape="1">
          <a:blip r:embed="rId14">
            <a:alphaModFix/>
          </a:blip>
          <a:srcRect t="18838" b="15224"/>
          <a:stretch/>
        </p:blipFill>
        <p:spPr>
          <a:xfrm>
            <a:off x="-10800" y="-10800"/>
            <a:ext cx="9162000" cy="100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hyperlink" Target="https://eic.ec.europa.eu/low-cost-space-launch_en" TargetMode="External"/><Relationship Id="rId3" Type="http://schemas.openxmlformats.org/officeDocument/2006/relationships/image" Target="../media/image6.png"/><Relationship Id="rId7" Type="http://schemas.openxmlformats.org/officeDocument/2006/relationships/hyperlink" Target="https://eic.ec.europa.eu/eic-funding-opportunities/eic-prizes/eic-horizon-prizes/fuel-sun-artificial-photosynthesis_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ic.ec.europa.eu/eic-funding-opportunities/eic-prizes/eic-horizon-prizes/innovative-batteries-evehicle_en"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eic.ec.europa.eu/eic-funding-opportunities/calls-proposals/eic-horizon-prize-early-warning-epidemics_e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worldmosquitoprogram.org/en/learn/mosquito-borne-diseas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thelancet.com/action/showPdf?pii=S0140-6736(20)32290-X" TargetMode="External"/><Relationship Id="rId4" Type="http://schemas.openxmlformats.org/officeDocument/2006/relationships/hyperlink" Target="https://www.who.int/news-room/fact-sheets/detail/vector-borne-disea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p:nvPr/>
        </p:nvSpPr>
        <p:spPr>
          <a:xfrm>
            <a:off x="1128725" y="1651575"/>
            <a:ext cx="73725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3000" b="1">
                <a:solidFill>
                  <a:srgbClr val="434343"/>
                </a:solidFill>
                <a:latin typeface="Calibri"/>
                <a:ea typeface="Calibri"/>
                <a:cs typeface="Calibri"/>
                <a:sym typeface="Calibri"/>
              </a:rPr>
              <a:t>Will ΜΑΜΟΤΗ survive in the Modern Age?</a:t>
            </a:r>
            <a:endParaRPr sz="3000" b="1">
              <a:solidFill>
                <a:srgbClr val="434343"/>
              </a:solidFill>
              <a:latin typeface="Calibri"/>
              <a:ea typeface="Calibri"/>
              <a:cs typeface="Calibri"/>
              <a:sym typeface="Calibri"/>
            </a:endParaRPr>
          </a:p>
          <a:p>
            <a:pPr marL="0" lvl="0" indent="0" algn="ctr" rtl="0">
              <a:spcBef>
                <a:spcPts val="0"/>
              </a:spcBef>
              <a:spcAft>
                <a:spcPts val="0"/>
              </a:spcAft>
              <a:buNone/>
            </a:pPr>
            <a:r>
              <a:rPr lang="en-GB" sz="2600">
                <a:solidFill>
                  <a:srgbClr val="434343"/>
                </a:solidFill>
                <a:latin typeface="Calibri"/>
                <a:ea typeface="Calibri"/>
                <a:cs typeface="Calibri"/>
                <a:sym typeface="Calibri"/>
              </a:rPr>
              <a:t>from Mosquito Plethora to Human Health</a:t>
            </a:r>
            <a:br>
              <a:rPr lang="en-GB" sz="2600">
                <a:solidFill>
                  <a:srgbClr val="434343"/>
                </a:solidFill>
                <a:latin typeface="Calibri"/>
                <a:ea typeface="Calibri"/>
                <a:cs typeface="Calibri"/>
                <a:sym typeface="Calibri"/>
              </a:rPr>
            </a:br>
            <a:r>
              <a:rPr lang="en-GB" sz="2600">
                <a:solidFill>
                  <a:srgbClr val="434343"/>
                </a:solidFill>
                <a:latin typeface="Calibri"/>
                <a:ea typeface="Calibri"/>
                <a:cs typeface="Calibri"/>
                <a:sym typeface="Calibri"/>
              </a:rPr>
              <a:t> and Quality of Life</a:t>
            </a:r>
            <a:endParaRPr sz="3000" b="1">
              <a:solidFill>
                <a:srgbClr val="434343"/>
              </a:solidFill>
              <a:latin typeface="Calibri"/>
              <a:ea typeface="Calibri"/>
              <a:cs typeface="Calibri"/>
              <a:sym typeface="Calibri"/>
            </a:endParaRPr>
          </a:p>
        </p:txBody>
      </p:sp>
      <p:sp>
        <p:nvSpPr>
          <p:cNvPr id="79" name="Google Shape;79;p13"/>
          <p:cNvSpPr txBox="1"/>
          <p:nvPr/>
        </p:nvSpPr>
        <p:spPr>
          <a:xfrm>
            <a:off x="921648" y="4014000"/>
            <a:ext cx="2541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a:solidFill>
                  <a:srgbClr val="434343"/>
                </a:solidFill>
              </a:rPr>
              <a:t>Argyro Tsantalidou</a:t>
            </a:r>
            <a:br>
              <a:rPr lang="en-GB" sz="1800">
                <a:solidFill>
                  <a:srgbClr val="434343"/>
                </a:solidFill>
              </a:rPr>
            </a:br>
            <a:r>
              <a:rPr lang="en-GB" sz="1800" b="0" i="0" u="none" strike="noStrike" cap="none">
                <a:solidFill>
                  <a:srgbClr val="434343"/>
                </a:solidFill>
                <a:latin typeface="Arial"/>
                <a:ea typeface="Arial"/>
                <a:cs typeface="Arial"/>
                <a:sym typeface="Arial"/>
              </a:rPr>
              <a:t>Theoktisti Makridou</a:t>
            </a:r>
            <a:endParaRPr sz="1800" b="0" i="0" u="none" strike="noStrike" cap="none">
              <a:solidFill>
                <a:srgbClr val="434343"/>
              </a:solidFill>
              <a:latin typeface="Arial"/>
              <a:ea typeface="Arial"/>
              <a:cs typeface="Arial"/>
              <a:sym typeface="Arial"/>
            </a:endParaRPr>
          </a:p>
          <a:p>
            <a:pPr marL="0" lvl="0" indent="0" algn="l" rtl="0">
              <a:spcBef>
                <a:spcPts val="0"/>
              </a:spcBef>
              <a:spcAft>
                <a:spcPts val="0"/>
              </a:spcAft>
              <a:buClr>
                <a:schemeClr val="dk1"/>
              </a:buClr>
              <a:buFont typeface="Arial"/>
              <a:buNone/>
            </a:pPr>
            <a:r>
              <a:rPr lang="en-GB" sz="1800">
                <a:solidFill>
                  <a:srgbClr val="434343"/>
                </a:solidFill>
              </a:rPr>
              <a:t>Lazaros Stamogiorgos</a:t>
            </a:r>
            <a:endParaRPr sz="1800">
              <a:solidFill>
                <a:srgbClr val="434343"/>
              </a:solidFill>
            </a:endParaRPr>
          </a:p>
          <a:p>
            <a:pPr marL="0" marR="0" lvl="0" indent="0" algn="l" rtl="0">
              <a:lnSpc>
                <a:spcPct val="100000"/>
              </a:lnSpc>
              <a:spcBef>
                <a:spcPts val="0"/>
              </a:spcBef>
              <a:spcAft>
                <a:spcPts val="0"/>
              </a:spcAft>
              <a:buNone/>
            </a:pPr>
            <a:r>
              <a:rPr lang="en-GB" sz="1800">
                <a:solidFill>
                  <a:srgbClr val="434343"/>
                </a:solidFill>
              </a:rPr>
              <a:t>Dimitris Sainidis</a:t>
            </a:r>
            <a:endParaRPr sz="1800">
              <a:solidFill>
                <a:srgbClr val="434343"/>
              </a:solidFill>
            </a:endParaRPr>
          </a:p>
          <a:p>
            <a:pPr marL="0" marR="0" lvl="0" indent="0" algn="l" rtl="0">
              <a:lnSpc>
                <a:spcPct val="100000"/>
              </a:lnSpc>
              <a:spcBef>
                <a:spcPts val="0"/>
              </a:spcBef>
              <a:spcAft>
                <a:spcPts val="0"/>
              </a:spcAft>
              <a:buNone/>
            </a:pPr>
            <a:r>
              <a:rPr lang="en-GB" sz="1800">
                <a:solidFill>
                  <a:srgbClr val="434343"/>
                </a:solidFill>
              </a:rPr>
              <a:t>Kwstis Tsaprailis</a:t>
            </a:r>
            <a:endParaRPr sz="1800">
              <a:solidFill>
                <a:srgbClr val="434343"/>
              </a:solidFill>
            </a:endParaRPr>
          </a:p>
          <a:p>
            <a:pPr marL="0" marR="0" lvl="0" indent="0" algn="l" rtl="0">
              <a:lnSpc>
                <a:spcPct val="100000"/>
              </a:lnSpc>
              <a:spcBef>
                <a:spcPts val="0"/>
              </a:spcBef>
              <a:spcAft>
                <a:spcPts val="0"/>
              </a:spcAft>
              <a:buNone/>
            </a:pPr>
            <a:r>
              <a:rPr lang="en-GB" sz="1800">
                <a:solidFill>
                  <a:srgbClr val="434343"/>
                </a:solidFill>
              </a:rPr>
              <a:t>George Arvanitakis</a:t>
            </a:r>
            <a:endParaRPr sz="1800">
              <a:solidFill>
                <a:srgbClr val="434343"/>
              </a:solidFill>
            </a:endParaRPr>
          </a:p>
        </p:txBody>
      </p:sp>
      <p:sp>
        <p:nvSpPr>
          <p:cNvPr id="80" name="Google Shape;80;p13"/>
          <p:cNvSpPr txBox="1"/>
          <p:nvPr/>
        </p:nvSpPr>
        <p:spPr>
          <a:xfrm>
            <a:off x="592350" y="3429000"/>
            <a:ext cx="64197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b="1">
                <a:solidFill>
                  <a:srgbClr val="434343"/>
                </a:solidFill>
                <a:latin typeface="Calibri"/>
                <a:ea typeface="Calibri"/>
                <a:cs typeface="Calibri"/>
                <a:sym typeface="Calibri"/>
              </a:rPr>
              <a:t>Internal Beyond Presentation </a:t>
            </a:r>
            <a:r>
              <a:rPr lang="en-GB" sz="2600">
                <a:solidFill>
                  <a:srgbClr val="434343"/>
                </a:solidFill>
                <a:latin typeface="Calibri"/>
                <a:ea typeface="Calibri"/>
                <a:cs typeface="Calibri"/>
                <a:sym typeface="Calibri"/>
              </a:rPr>
              <a:t>05/09/2022</a:t>
            </a:r>
            <a:endParaRPr sz="2600">
              <a:solidFill>
                <a:srgbClr val="434343"/>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2"/>
          <p:cNvSpPr txBox="1">
            <a:spLocks noGrp="1"/>
          </p:cNvSpPr>
          <p:nvPr>
            <p:ph type="title"/>
          </p:nvPr>
        </p:nvSpPr>
        <p:spPr>
          <a:xfrm>
            <a:off x="457200" y="7865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The Workload Increased!</a:t>
            </a:r>
            <a:endParaRPr/>
          </a:p>
        </p:txBody>
      </p:sp>
      <p:sp>
        <p:nvSpPr>
          <p:cNvPr id="225" name="Google Shape;225;p22"/>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226" name="Google Shape;226;p22"/>
          <p:cNvSpPr txBox="1"/>
          <p:nvPr/>
        </p:nvSpPr>
        <p:spPr>
          <a:xfrm>
            <a:off x="-76200" y="1676750"/>
            <a:ext cx="49311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At 2020 we delivered operational predictions for:</a:t>
            </a:r>
            <a:endParaRPr sz="1600">
              <a:latin typeface="Calibri"/>
              <a:ea typeface="Calibri"/>
              <a:cs typeface="Calibri"/>
              <a:sym typeface="Calibri"/>
            </a:endParaRPr>
          </a:p>
          <a:p>
            <a:pPr marL="914400" lvl="1"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3 Countries, </a:t>
            </a:r>
            <a:r>
              <a:rPr lang="en-GB" sz="1600" b="1">
                <a:latin typeface="Calibri"/>
                <a:ea typeface="Calibri"/>
                <a:cs typeface="Calibri"/>
                <a:sym typeface="Calibri"/>
              </a:rPr>
              <a:t>Italy</a:t>
            </a:r>
            <a:r>
              <a:rPr lang="en-GB" sz="1600">
                <a:latin typeface="Calibri"/>
                <a:ea typeface="Calibri"/>
                <a:cs typeface="Calibri"/>
                <a:sym typeface="Calibri"/>
              </a:rPr>
              <a:t>, </a:t>
            </a:r>
            <a:r>
              <a:rPr lang="en-GB" sz="1600" b="1">
                <a:latin typeface="Calibri"/>
                <a:ea typeface="Calibri"/>
                <a:cs typeface="Calibri"/>
                <a:sym typeface="Calibri"/>
              </a:rPr>
              <a:t>France</a:t>
            </a:r>
            <a:r>
              <a:rPr lang="en-GB" sz="1600">
                <a:latin typeface="Calibri"/>
                <a:ea typeface="Calibri"/>
                <a:cs typeface="Calibri"/>
                <a:sym typeface="Calibri"/>
              </a:rPr>
              <a:t>, </a:t>
            </a:r>
            <a:r>
              <a:rPr lang="en-GB" sz="1600" b="1">
                <a:latin typeface="Calibri"/>
                <a:ea typeface="Calibri"/>
                <a:cs typeface="Calibri"/>
                <a:sym typeface="Calibri"/>
              </a:rPr>
              <a:t>Germany</a:t>
            </a:r>
            <a:endParaRPr sz="1600" b="1">
              <a:latin typeface="Calibri"/>
              <a:ea typeface="Calibri"/>
              <a:cs typeface="Calibri"/>
              <a:sym typeface="Calibri"/>
            </a:endParaRPr>
          </a:p>
          <a:p>
            <a:pPr marL="914400" lvl="1"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3 different </a:t>
            </a:r>
            <a:r>
              <a:rPr lang="en-GB" sz="1600" b="1">
                <a:latin typeface="Calibri"/>
                <a:ea typeface="Calibri"/>
                <a:cs typeface="Calibri"/>
                <a:sym typeface="Calibri"/>
              </a:rPr>
              <a:t>mosquito species</a:t>
            </a:r>
            <a:endParaRPr sz="1600">
              <a:latin typeface="Calibri"/>
              <a:ea typeface="Calibri"/>
              <a:cs typeface="Calibri"/>
              <a:sym typeface="Calibri"/>
            </a:endParaRPr>
          </a:p>
        </p:txBody>
      </p:sp>
      <p:pic>
        <p:nvPicPr>
          <p:cNvPr id="227" name="Google Shape;227;p22"/>
          <p:cNvPicPr preferRelativeResize="0"/>
          <p:nvPr/>
        </p:nvPicPr>
        <p:blipFill>
          <a:blip r:embed="rId3">
            <a:alphaModFix/>
          </a:blip>
          <a:stretch>
            <a:fillRect/>
          </a:stretch>
        </p:blipFill>
        <p:spPr>
          <a:xfrm>
            <a:off x="5421380" y="1553825"/>
            <a:ext cx="3441845" cy="2417575"/>
          </a:xfrm>
          <a:prstGeom prst="rect">
            <a:avLst/>
          </a:prstGeom>
          <a:noFill/>
          <a:ln>
            <a:noFill/>
          </a:ln>
        </p:spPr>
      </p:pic>
      <p:sp>
        <p:nvSpPr>
          <p:cNvPr id="228" name="Google Shape;228;p22"/>
          <p:cNvSpPr txBox="1"/>
          <p:nvPr/>
        </p:nvSpPr>
        <p:spPr>
          <a:xfrm>
            <a:off x="-76200" y="2683513"/>
            <a:ext cx="4931100" cy="16623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After the success of EYWA the load increased!:</a:t>
            </a:r>
            <a:endParaRPr sz="1600">
              <a:latin typeface="Calibri"/>
              <a:ea typeface="Calibri"/>
              <a:cs typeface="Calibri"/>
              <a:sym typeface="Calibri"/>
            </a:endParaRPr>
          </a:p>
          <a:p>
            <a:pPr marL="914400" lvl="1"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7 Countries, </a:t>
            </a:r>
            <a:r>
              <a:rPr lang="en-GB" sz="1600" b="1">
                <a:latin typeface="Calibri"/>
                <a:ea typeface="Calibri"/>
                <a:cs typeface="Calibri"/>
                <a:sym typeface="Calibri"/>
              </a:rPr>
              <a:t>Italy</a:t>
            </a:r>
            <a:r>
              <a:rPr lang="en-GB" sz="1600">
                <a:latin typeface="Calibri"/>
                <a:ea typeface="Calibri"/>
                <a:cs typeface="Calibri"/>
                <a:sym typeface="Calibri"/>
              </a:rPr>
              <a:t>, </a:t>
            </a:r>
            <a:r>
              <a:rPr lang="en-GB" sz="1600" b="1">
                <a:latin typeface="Calibri"/>
                <a:ea typeface="Calibri"/>
                <a:cs typeface="Calibri"/>
                <a:sym typeface="Calibri"/>
              </a:rPr>
              <a:t>France</a:t>
            </a:r>
            <a:r>
              <a:rPr lang="en-GB" sz="1600">
                <a:latin typeface="Calibri"/>
                <a:ea typeface="Calibri"/>
                <a:cs typeface="Calibri"/>
                <a:sym typeface="Calibri"/>
              </a:rPr>
              <a:t>, </a:t>
            </a:r>
            <a:r>
              <a:rPr lang="en-GB" sz="1600" b="1">
                <a:latin typeface="Calibri"/>
                <a:ea typeface="Calibri"/>
                <a:cs typeface="Calibri"/>
                <a:sym typeface="Calibri"/>
              </a:rPr>
              <a:t>Germany, Serbia, Greece, Thailand, Côte d’Ivoire</a:t>
            </a:r>
            <a:endParaRPr sz="1600" b="1">
              <a:latin typeface="Calibri"/>
              <a:ea typeface="Calibri"/>
              <a:cs typeface="Calibri"/>
              <a:sym typeface="Calibri"/>
            </a:endParaRPr>
          </a:p>
          <a:p>
            <a:pPr marL="914400" lvl="1"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12 Regions</a:t>
            </a:r>
            <a:endParaRPr sz="1600">
              <a:latin typeface="Calibri"/>
              <a:ea typeface="Calibri"/>
              <a:cs typeface="Calibri"/>
              <a:sym typeface="Calibri"/>
            </a:endParaRPr>
          </a:p>
          <a:p>
            <a:pPr marL="914400" lvl="1" indent="-330200" algn="l" rtl="0">
              <a:spcBef>
                <a:spcPts val="0"/>
              </a:spcBef>
              <a:spcAft>
                <a:spcPts val="0"/>
              </a:spcAft>
              <a:buSzPts val="1600"/>
              <a:buFont typeface="Calibri"/>
              <a:buChar char="○"/>
            </a:pPr>
            <a:r>
              <a:rPr lang="en-GB" sz="1600">
                <a:latin typeface="Calibri"/>
                <a:ea typeface="Calibri"/>
                <a:cs typeface="Calibri"/>
                <a:sym typeface="Calibri"/>
              </a:rPr>
              <a:t>3 different mosquito species</a:t>
            </a:r>
            <a:endParaRPr sz="1600">
              <a:latin typeface="Calibri"/>
              <a:ea typeface="Calibri"/>
              <a:cs typeface="Calibri"/>
              <a:sym typeface="Calibri"/>
            </a:endParaRPr>
          </a:p>
          <a:p>
            <a:pPr marL="914400" lvl="1" indent="-330200" algn="l" rtl="0">
              <a:spcBef>
                <a:spcPts val="0"/>
              </a:spcBef>
              <a:spcAft>
                <a:spcPts val="0"/>
              </a:spcAft>
              <a:buSzPts val="1600"/>
              <a:buFont typeface="Calibri"/>
              <a:buChar char="○"/>
            </a:pPr>
            <a:r>
              <a:rPr lang="en-GB" sz="1600">
                <a:latin typeface="Calibri"/>
                <a:ea typeface="Calibri"/>
                <a:cs typeface="Calibri"/>
                <a:sym typeface="Calibri"/>
              </a:rPr>
              <a:t>Monthly based</a:t>
            </a:r>
            <a:endParaRPr sz="1600">
              <a:latin typeface="Calibri"/>
              <a:ea typeface="Calibri"/>
              <a:cs typeface="Calibri"/>
              <a:sym typeface="Calibri"/>
            </a:endParaRPr>
          </a:p>
        </p:txBody>
      </p:sp>
      <p:pic>
        <p:nvPicPr>
          <p:cNvPr id="229" name="Google Shape;229;p22"/>
          <p:cNvPicPr preferRelativeResize="0"/>
          <p:nvPr/>
        </p:nvPicPr>
        <p:blipFill>
          <a:blip r:embed="rId4">
            <a:alphaModFix/>
          </a:blip>
          <a:stretch>
            <a:fillRect/>
          </a:stretch>
        </p:blipFill>
        <p:spPr>
          <a:xfrm>
            <a:off x="4334375" y="4053125"/>
            <a:ext cx="4528849" cy="2221497"/>
          </a:xfrm>
          <a:prstGeom prst="rect">
            <a:avLst/>
          </a:prstGeom>
          <a:noFill/>
          <a:ln>
            <a:noFill/>
          </a:ln>
        </p:spPr>
      </p:pic>
      <p:sp>
        <p:nvSpPr>
          <p:cNvPr id="230" name="Google Shape;230;p22"/>
          <p:cNvSpPr txBox="1"/>
          <p:nvPr/>
        </p:nvSpPr>
        <p:spPr>
          <a:xfrm>
            <a:off x="276500" y="4429175"/>
            <a:ext cx="36801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We can say that we weren’t totally prepared for that :) </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A lot of </a:t>
            </a:r>
            <a:r>
              <a:rPr lang="en-GB" sz="1600" b="1">
                <a:solidFill>
                  <a:schemeClr val="dk1"/>
                </a:solidFill>
                <a:latin typeface="Calibri"/>
                <a:ea typeface="Calibri"/>
                <a:cs typeface="Calibri"/>
                <a:sym typeface="Calibri"/>
              </a:rPr>
              <a:t>developing </a:t>
            </a:r>
            <a:r>
              <a:rPr lang="en-GB" sz="1600">
                <a:solidFill>
                  <a:schemeClr val="dk1"/>
                </a:solidFill>
                <a:latin typeface="Calibri"/>
                <a:ea typeface="Calibri"/>
                <a:cs typeface="Calibri"/>
                <a:sym typeface="Calibri"/>
              </a:rPr>
              <a:t>and </a:t>
            </a:r>
            <a:r>
              <a:rPr lang="en-GB" sz="1600" b="1">
                <a:solidFill>
                  <a:schemeClr val="dk1"/>
                </a:solidFill>
                <a:latin typeface="Calibri"/>
                <a:ea typeface="Calibri"/>
                <a:cs typeface="Calibri"/>
                <a:sym typeface="Calibri"/>
              </a:rPr>
              <a:t>automation </a:t>
            </a:r>
            <a:r>
              <a:rPr lang="en-GB" sz="1600">
                <a:solidFill>
                  <a:schemeClr val="dk1"/>
                </a:solidFill>
                <a:latin typeface="Calibri"/>
                <a:ea typeface="Calibri"/>
                <a:cs typeface="Calibri"/>
                <a:sym typeface="Calibri"/>
              </a:rPr>
              <a:t>happened and a lot is still needed…</a:t>
            </a:r>
            <a:endParaRPr sz="1600">
              <a:solidFill>
                <a:schemeClr val="dk1"/>
              </a:solidFill>
              <a:latin typeface="Calibri"/>
              <a:ea typeface="Calibri"/>
              <a:cs typeface="Calibri"/>
              <a:sym typeface="Calibri"/>
            </a:endParaRPr>
          </a:p>
        </p:txBody>
      </p:sp>
      <p:pic>
        <p:nvPicPr>
          <p:cNvPr id="231" name="Google Shape;231;p22"/>
          <p:cNvPicPr preferRelativeResize="0"/>
          <p:nvPr/>
        </p:nvPicPr>
        <p:blipFill>
          <a:blip r:embed="rId5">
            <a:alphaModFix/>
          </a:blip>
          <a:stretch>
            <a:fillRect/>
          </a:stretch>
        </p:blipFill>
        <p:spPr>
          <a:xfrm>
            <a:off x="33288" y="2028582"/>
            <a:ext cx="9077424" cy="33283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 calcmode="lin" valueType="num">
                                      <p:cBhvr additive="base">
                                        <p:cTn id="7" dur="2400"/>
                                        <p:tgtEl>
                                          <p:spTgt spid="231"/>
                                        </p:tgtEl>
                                        <p:attrNameLst>
                                          <p:attrName>ppt_y</p:attrName>
                                        </p:attrNameLst>
                                      </p:cBhvr>
                                      <p:tavLst>
                                        <p:tav tm="0">
                                          <p:val>
                                            <p:strVal val="#ppt_y+1"/>
                                          </p:val>
                                        </p:tav>
                                        <p:tav tm="100000">
                                          <p:val>
                                            <p:strVal val="#ppt_y"/>
                                          </p:val>
                                        </p:tav>
                                      </p:tavLst>
                                    </p:anim>
                                  </p:childTnLst>
                                </p:cTn>
                              </p:par>
                            </p:childTnLst>
                          </p:cTn>
                        </p:par>
                        <p:par>
                          <p:cTn id="8" fill="hold">
                            <p:stCondLst>
                              <p:cond delay="2400"/>
                            </p:stCondLst>
                            <p:childTnLst>
                              <p:par>
                                <p:cTn id="9" presetID="23" presetClass="exit" presetSubtype="32" fill="hold" nodeType="afterEffect">
                                  <p:stCondLst>
                                    <p:cond delay="0"/>
                                  </p:stCondLst>
                                  <p:childTnLst>
                                    <p:anim calcmode="lin" valueType="num">
                                      <p:cBhvr additive="base">
                                        <p:cTn id="10" dur="2300"/>
                                        <p:tgtEl>
                                          <p:spTgt spid="231"/>
                                        </p:tgtEl>
                                        <p:attrNameLst>
                                          <p:attrName>ppt_w</p:attrName>
                                        </p:attrNameLst>
                                      </p:cBhvr>
                                      <p:tavLst>
                                        <p:tav tm="0">
                                          <p:val>
                                            <p:strVal val="#ppt_w"/>
                                          </p:val>
                                        </p:tav>
                                        <p:tav tm="100000">
                                          <p:val>
                                            <p:strVal val="0"/>
                                          </p:val>
                                        </p:tav>
                                      </p:tavLst>
                                    </p:anim>
                                    <p:anim calcmode="lin" valueType="num">
                                      <p:cBhvr additive="base">
                                        <p:cTn id="11" dur="2300"/>
                                        <p:tgtEl>
                                          <p:spTgt spid="231"/>
                                        </p:tgtEl>
                                        <p:attrNameLst>
                                          <p:attrName>ppt_h</p:attrName>
                                        </p:attrNameLst>
                                      </p:cBhvr>
                                      <p:tavLst>
                                        <p:tav tm="0">
                                          <p:val>
                                            <p:strVal val="#ppt_h"/>
                                          </p:val>
                                        </p:tav>
                                        <p:tav tm="100000">
                                          <p:val>
                                            <p:strVal val="0"/>
                                          </p:val>
                                        </p:tav>
                                      </p:tavLst>
                                    </p:anim>
                                    <p:set>
                                      <p:cBhvr>
                                        <p:cTn id="12" dur="1" fill="hold">
                                          <p:stCondLst>
                                            <p:cond delay="2300"/>
                                          </p:stCondLst>
                                        </p:cTn>
                                        <p:tgtEl>
                                          <p:spTgt spid="2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3"/>
          <p:cNvSpPr txBox="1">
            <a:spLocks noGrp="1"/>
          </p:cNvSpPr>
          <p:nvPr>
            <p:ph type="title"/>
          </p:nvPr>
        </p:nvSpPr>
        <p:spPr>
          <a:xfrm>
            <a:off x="457200" y="7865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Wrapping up</a:t>
            </a:r>
            <a:endParaRPr/>
          </a:p>
        </p:txBody>
      </p:sp>
      <p:sp>
        <p:nvSpPr>
          <p:cNvPr id="237" name="Google Shape;237;p23"/>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238" name="Google Shape;238;p23"/>
          <p:cNvSpPr txBox="1"/>
          <p:nvPr/>
        </p:nvSpPr>
        <p:spPr>
          <a:xfrm>
            <a:off x="232725" y="1723300"/>
            <a:ext cx="56943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The process got </a:t>
            </a:r>
            <a:r>
              <a:rPr lang="en-GB" sz="1600" b="1">
                <a:latin typeface="Calibri"/>
                <a:ea typeface="Calibri"/>
                <a:cs typeface="Calibri"/>
                <a:sym typeface="Calibri"/>
              </a:rPr>
              <a:t>automated </a:t>
            </a:r>
            <a:r>
              <a:rPr lang="en-GB" sz="1600">
                <a:latin typeface="Calibri"/>
                <a:ea typeface="Calibri"/>
                <a:cs typeface="Calibri"/>
                <a:sym typeface="Calibri"/>
              </a:rPr>
              <a:t>with or without entomological (still work to do)!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a:latin typeface="Calibri"/>
                <a:ea typeface="Calibri"/>
                <a:cs typeface="Calibri"/>
                <a:sym typeface="Calibri"/>
              </a:rPr>
              <a:t>The core of the system improved  in terms of </a:t>
            </a:r>
            <a:r>
              <a:rPr lang="en-GB" sz="1600" b="1">
                <a:latin typeface="Calibri"/>
                <a:ea typeface="Calibri"/>
                <a:cs typeface="Calibri"/>
                <a:sym typeface="Calibri"/>
              </a:rPr>
              <a:t>speed X100, Data-Cube </a:t>
            </a:r>
            <a:r>
              <a:rPr lang="en-GB" sz="1600">
                <a:latin typeface="Calibri"/>
                <a:ea typeface="Calibri"/>
                <a:cs typeface="Calibri"/>
                <a:sym typeface="Calibri"/>
              </a:rPr>
              <a:t>(lead by Lazaros and Kwstis)</a:t>
            </a:r>
            <a:endParaRPr sz="1600">
              <a:latin typeface="Calibri"/>
              <a:ea typeface="Calibri"/>
              <a:cs typeface="Calibri"/>
              <a:sym typeface="Calibri"/>
            </a:endParaRPr>
          </a:p>
        </p:txBody>
      </p:sp>
      <p:sp>
        <p:nvSpPr>
          <p:cNvPr id="239" name="Google Shape;239;p23"/>
          <p:cNvSpPr txBox="1"/>
          <p:nvPr/>
        </p:nvSpPr>
        <p:spPr>
          <a:xfrm>
            <a:off x="232725" y="2799100"/>
            <a:ext cx="5616600" cy="19086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85200C"/>
              </a:buClr>
              <a:buSzPts val="1600"/>
              <a:buFont typeface="Calibri"/>
              <a:buChar char="●"/>
            </a:pPr>
            <a:r>
              <a:rPr lang="en-GB" sz="1600">
                <a:solidFill>
                  <a:srgbClr val="85200C"/>
                </a:solidFill>
                <a:latin typeface="Calibri"/>
                <a:ea typeface="Calibri"/>
                <a:cs typeface="Calibri"/>
                <a:sym typeface="Calibri"/>
              </a:rPr>
              <a:t>Still </a:t>
            </a:r>
            <a:r>
              <a:rPr lang="en-GB" sz="1600" b="1">
                <a:solidFill>
                  <a:srgbClr val="85200C"/>
                </a:solidFill>
                <a:latin typeface="Calibri"/>
                <a:ea typeface="Calibri"/>
                <a:cs typeface="Calibri"/>
                <a:sym typeface="Calibri"/>
              </a:rPr>
              <a:t>no Break-Through</a:t>
            </a:r>
            <a:r>
              <a:rPr lang="en-GB" sz="1600">
                <a:solidFill>
                  <a:srgbClr val="85200C"/>
                </a:solidFill>
                <a:latin typeface="Calibri"/>
                <a:ea typeface="Calibri"/>
                <a:cs typeface="Calibri"/>
                <a:sym typeface="Calibri"/>
              </a:rPr>
              <a:t> in the </a:t>
            </a:r>
            <a:r>
              <a:rPr lang="en-GB" sz="1600" b="1">
                <a:solidFill>
                  <a:srgbClr val="85200C"/>
                </a:solidFill>
                <a:latin typeface="Calibri"/>
                <a:ea typeface="Calibri"/>
                <a:cs typeface="Calibri"/>
                <a:sym typeface="Calibri"/>
              </a:rPr>
              <a:t>Accuracy</a:t>
            </a:r>
            <a:endParaRPr sz="1600" b="1">
              <a:solidFill>
                <a:srgbClr val="85200C"/>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Various algorithms, NN, Auto-encoders, Any trick,</a:t>
            </a:r>
            <a:endParaRPr sz="160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Various different features…</a:t>
            </a:r>
            <a:endParaRPr sz="160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Manipulating the cost functions</a:t>
            </a:r>
            <a:endParaRPr sz="160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GB" sz="1600" i="1">
                <a:solidFill>
                  <a:schemeClr val="dk1"/>
                </a:solidFill>
                <a:latin typeface="Calibri"/>
                <a:ea typeface="Calibri"/>
                <a:cs typeface="Calibri"/>
                <a:sym typeface="Calibri"/>
              </a:rPr>
              <a:t>You can not learn more than the information that your data includes</a:t>
            </a:r>
            <a:endParaRPr sz="1600" i="1">
              <a:solidFill>
                <a:schemeClr val="dk1"/>
              </a:solidFill>
              <a:latin typeface="Calibri"/>
              <a:ea typeface="Calibri"/>
              <a:cs typeface="Calibri"/>
              <a:sym typeface="Calibri"/>
            </a:endParaRPr>
          </a:p>
          <a:p>
            <a:pPr marL="457200" lvl="0" indent="-330200" algn="l" rtl="0">
              <a:spcBef>
                <a:spcPts val="0"/>
              </a:spcBef>
              <a:spcAft>
                <a:spcPts val="0"/>
              </a:spcAft>
              <a:buClr>
                <a:srgbClr val="38761D"/>
              </a:buClr>
              <a:buSzPts val="1600"/>
              <a:buFont typeface="Calibri"/>
              <a:buChar char="●"/>
            </a:pPr>
            <a:r>
              <a:rPr lang="en-GB" sz="1600">
                <a:solidFill>
                  <a:srgbClr val="38761D"/>
                </a:solidFill>
                <a:latin typeface="Calibri"/>
                <a:ea typeface="Calibri"/>
                <a:cs typeface="Calibri"/>
                <a:sym typeface="Calibri"/>
              </a:rPr>
              <a:t>Our hope, </a:t>
            </a:r>
            <a:r>
              <a:rPr lang="en-GB" sz="1600" b="1">
                <a:solidFill>
                  <a:srgbClr val="38761D"/>
                </a:solidFill>
                <a:latin typeface="Calibri"/>
                <a:ea typeface="Calibri"/>
                <a:cs typeface="Calibri"/>
                <a:sym typeface="Calibri"/>
              </a:rPr>
              <a:t>Gain from scale!</a:t>
            </a:r>
            <a:endParaRPr sz="1600">
              <a:solidFill>
                <a:srgbClr val="38761D"/>
              </a:solidFill>
              <a:latin typeface="Calibri"/>
              <a:ea typeface="Calibri"/>
              <a:cs typeface="Calibri"/>
              <a:sym typeface="Calibri"/>
            </a:endParaRPr>
          </a:p>
        </p:txBody>
      </p:sp>
      <p:sp>
        <p:nvSpPr>
          <p:cNvPr id="240" name="Google Shape;240;p23"/>
          <p:cNvSpPr txBox="1"/>
          <p:nvPr/>
        </p:nvSpPr>
        <p:spPr>
          <a:xfrm>
            <a:off x="270075" y="4877800"/>
            <a:ext cx="56943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Font typeface="Calibri"/>
              <a:buChar char="●"/>
            </a:pPr>
            <a:r>
              <a:rPr lang="en-GB" sz="1600">
                <a:latin typeface="Calibri"/>
                <a:ea typeface="Calibri"/>
                <a:cs typeface="Calibri"/>
                <a:sym typeface="Calibri"/>
              </a:rPr>
              <a:t>We Combined </a:t>
            </a:r>
            <a:r>
              <a:rPr lang="en-GB" sz="1600" b="1">
                <a:latin typeface="Calibri"/>
                <a:ea typeface="Calibri"/>
                <a:cs typeface="Calibri"/>
                <a:sym typeface="Calibri"/>
              </a:rPr>
              <a:t>Climate Change</a:t>
            </a:r>
            <a:r>
              <a:rPr lang="en-GB" sz="1600">
                <a:latin typeface="Calibri"/>
                <a:ea typeface="Calibri"/>
                <a:cs typeface="Calibri"/>
                <a:sym typeface="Calibri"/>
              </a:rPr>
              <a:t> forecast, for long term mosquito abundance prediction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a:latin typeface="Calibri"/>
                <a:ea typeface="Calibri"/>
                <a:cs typeface="Calibri"/>
                <a:sym typeface="Calibri"/>
              </a:rPr>
              <a:t>Predictions </a:t>
            </a:r>
            <a:r>
              <a:rPr lang="en-GB" sz="1600" b="1">
                <a:latin typeface="Calibri"/>
                <a:ea typeface="Calibri"/>
                <a:cs typeface="Calibri"/>
                <a:sym typeface="Calibri"/>
              </a:rPr>
              <a:t>Anywhere</a:t>
            </a:r>
            <a:endParaRPr sz="16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b="1">
                <a:latin typeface="Calibri"/>
                <a:ea typeface="Calibri"/>
                <a:cs typeface="Calibri"/>
                <a:sym typeface="Calibri"/>
              </a:rPr>
              <a:t>Human Health</a:t>
            </a:r>
            <a:r>
              <a:rPr lang="en-GB" sz="1600">
                <a:latin typeface="Calibri"/>
                <a:ea typeface="Calibri"/>
                <a:cs typeface="Calibri"/>
                <a:sym typeface="Calibri"/>
              </a:rPr>
              <a:t>, predicting the WNV</a:t>
            </a:r>
            <a:endParaRPr sz="16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426175" y="1898075"/>
            <a:ext cx="7704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Long term Predictions Under the Impact of Climate Change</a:t>
            </a:r>
            <a:endParaRPr/>
          </a:p>
        </p:txBody>
      </p:sp>
      <p:sp>
        <p:nvSpPr>
          <p:cNvPr id="246" name="Google Shape;246;p24"/>
          <p:cNvSpPr txBox="1">
            <a:spLocks noGrp="1"/>
          </p:cNvSpPr>
          <p:nvPr>
            <p:ph type="body" idx="1"/>
          </p:nvPr>
        </p:nvSpPr>
        <p:spPr>
          <a:xfrm>
            <a:off x="302050" y="3348775"/>
            <a:ext cx="8229600" cy="1399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2100" b="1"/>
              <a:t>Lead by:</a:t>
            </a:r>
            <a:r>
              <a:rPr lang="en-GB" sz="2100"/>
              <a:t> Argyro Tsandalidou</a:t>
            </a:r>
            <a:endParaRPr sz="2100"/>
          </a:p>
          <a:p>
            <a:pPr marL="0" lvl="0" indent="0" algn="l" rtl="0">
              <a:spcBef>
                <a:spcPts val="360"/>
              </a:spcBef>
              <a:spcAft>
                <a:spcPts val="0"/>
              </a:spcAft>
              <a:buNone/>
            </a:pPr>
            <a:r>
              <a:rPr lang="en-GB" sz="2100" b="1"/>
              <a:t>Collaboration with:</a:t>
            </a:r>
            <a:r>
              <a:rPr lang="en-GB" sz="2100"/>
              <a:t> </a:t>
            </a:r>
            <a:r>
              <a:rPr lang="en-GB" sz="2100">
                <a:solidFill>
                  <a:schemeClr val="dk1"/>
                </a:solidFill>
              </a:rPr>
              <a:t>Prof. </a:t>
            </a:r>
            <a:r>
              <a:rPr lang="en-GB" sz="2100"/>
              <a:t>P. Zanis and his team from Department of Meteorology and Climatology, AUTH </a:t>
            </a:r>
            <a:endParaRPr sz="2100"/>
          </a:p>
        </p:txBody>
      </p:sp>
      <p:sp>
        <p:nvSpPr>
          <p:cNvPr id="247" name="Google Shape;247;p24"/>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
        <p:nvSpPr>
          <p:cNvPr id="248" name="Google Shape;248;p24"/>
          <p:cNvSpPr txBox="1"/>
          <p:nvPr/>
        </p:nvSpPr>
        <p:spPr>
          <a:xfrm>
            <a:off x="0" y="5554675"/>
            <a:ext cx="9144000" cy="648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a:solidFill>
                  <a:schemeClr val="dk1"/>
                </a:solidFill>
              </a:rPr>
              <a:t>Tsandalidou et al, </a:t>
            </a:r>
            <a:r>
              <a:rPr lang="en-GB" i="1">
                <a:solidFill>
                  <a:schemeClr val="dk1"/>
                </a:solidFill>
              </a:rPr>
              <a:t>“A Data Driven Approach for Analyzing the Effect of Climate Factors on Mosquitos Abundance and  Estimate the Impact of Climate Change”</a:t>
            </a:r>
            <a:r>
              <a:rPr lang="en-GB">
                <a:solidFill>
                  <a:schemeClr val="dk1"/>
                </a:solidFill>
              </a:rPr>
              <a:t>, to be submitted in Springers Climatic Change Journal</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5"/>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254" name="Google Shape;254;p25"/>
          <p:cNvSpPr txBox="1"/>
          <p:nvPr/>
        </p:nvSpPr>
        <p:spPr>
          <a:xfrm>
            <a:off x="2620525" y="1680125"/>
            <a:ext cx="64026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a:solidFill>
                  <a:srgbClr val="434343"/>
                </a:solidFill>
                <a:latin typeface="Calibri"/>
                <a:ea typeface="Calibri"/>
                <a:cs typeface="Calibri"/>
                <a:sym typeface="Calibri"/>
              </a:rPr>
              <a:t>Climate Change</a:t>
            </a:r>
            <a:r>
              <a:rPr lang="en-GB" sz="2300">
                <a:solidFill>
                  <a:srgbClr val="434343"/>
                </a:solidFill>
                <a:latin typeface="Calibri"/>
                <a:ea typeface="Calibri"/>
                <a:cs typeface="Calibri"/>
                <a:sym typeface="Calibri"/>
              </a:rPr>
              <a:t> is affecting the conditions</a:t>
            </a:r>
            <a:endParaRPr sz="2300">
              <a:solidFill>
                <a:srgbClr val="434343"/>
              </a:solidFill>
              <a:latin typeface="Calibri"/>
              <a:ea typeface="Calibri"/>
              <a:cs typeface="Calibri"/>
              <a:sym typeface="Calibri"/>
            </a:endParaRPr>
          </a:p>
          <a:p>
            <a:pPr marL="0" lvl="0" indent="0" algn="l" rtl="0">
              <a:spcBef>
                <a:spcPts val="0"/>
              </a:spcBef>
              <a:spcAft>
                <a:spcPts val="0"/>
              </a:spcAft>
              <a:buNone/>
            </a:pPr>
            <a:r>
              <a:rPr lang="en-GB" sz="2300">
                <a:solidFill>
                  <a:srgbClr val="434343"/>
                </a:solidFill>
                <a:latin typeface="Calibri"/>
                <a:ea typeface="Calibri"/>
                <a:cs typeface="Calibri"/>
                <a:sym typeface="Calibri"/>
              </a:rPr>
              <a:t>prevailing on an area, </a:t>
            </a:r>
            <a:r>
              <a:rPr lang="en-GB" sz="2300" b="1">
                <a:solidFill>
                  <a:srgbClr val="434343"/>
                </a:solidFill>
                <a:latin typeface="Calibri"/>
                <a:ea typeface="Calibri"/>
                <a:cs typeface="Calibri"/>
                <a:sym typeface="Calibri"/>
              </a:rPr>
              <a:t>temperature</a:t>
            </a:r>
            <a:r>
              <a:rPr lang="en-GB" sz="2300">
                <a:solidFill>
                  <a:srgbClr val="434343"/>
                </a:solidFill>
                <a:latin typeface="Calibri"/>
                <a:ea typeface="Calibri"/>
                <a:cs typeface="Calibri"/>
                <a:sym typeface="Calibri"/>
              </a:rPr>
              <a:t> and </a:t>
            </a:r>
            <a:r>
              <a:rPr lang="en-GB" sz="2300" b="1">
                <a:solidFill>
                  <a:srgbClr val="434343"/>
                </a:solidFill>
                <a:latin typeface="Calibri"/>
                <a:ea typeface="Calibri"/>
                <a:cs typeface="Calibri"/>
                <a:sym typeface="Calibri"/>
              </a:rPr>
              <a:t>rainfall</a:t>
            </a:r>
            <a:endParaRPr sz="2300" b="1">
              <a:solidFill>
                <a:srgbClr val="434343"/>
              </a:solidFill>
              <a:latin typeface="Calibri"/>
              <a:ea typeface="Calibri"/>
              <a:cs typeface="Calibri"/>
              <a:sym typeface="Calibri"/>
            </a:endParaRPr>
          </a:p>
          <a:p>
            <a:pPr marL="0" lvl="0" indent="0" algn="l" rtl="0">
              <a:spcBef>
                <a:spcPts val="0"/>
              </a:spcBef>
              <a:spcAft>
                <a:spcPts val="0"/>
              </a:spcAft>
              <a:buNone/>
            </a:pPr>
            <a:r>
              <a:rPr lang="en-GB" sz="2300">
                <a:solidFill>
                  <a:srgbClr val="434343"/>
                </a:solidFill>
                <a:latin typeface="Calibri"/>
                <a:ea typeface="Calibri"/>
                <a:cs typeface="Calibri"/>
                <a:sym typeface="Calibri"/>
              </a:rPr>
              <a:t>being the primary affected factors.</a:t>
            </a:r>
            <a:endParaRPr sz="1200">
              <a:solidFill>
                <a:srgbClr val="434343"/>
              </a:solidFill>
              <a:latin typeface="Calibri"/>
              <a:ea typeface="Calibri"/>
              <a:cs typeface="Calibri"/>
              <a:sym typeface="Calibri"/>
            </a:endParaRPr>
          </a:p>
        </p:txBody>
      </p:sp>
      <p:sp>
        <p:nvSpPr>
          <p:cNvPr id="255" name="Google Shape;255;p25"/>
          <p:cNvSpPr txBox="1"/>
          <p:nvPr/>
        </p:nvSpPr>
        <p:spPr>
          <a:xfrm>
            <a:off x="2620525" y="3505200"/>
            <a:ext cx="51858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a:solidFill>
                  <a:srgbClr val="434343"/>
                </a:solidFill>
                <a:latin typeface="Calibri"/>
                <a:ea typeface="Calibri"/>
                <a:cs typeface="Calibri"/>
                <a:sym typeface="Calibri"/>
              </a:rPr>
              <a:t>In turn, </a:t>
            </a:r>
            <a:r>
              <a:rPr lang="en-GB" sz="2300" b="1">
                <a:solidFill>
                  <a:srgbClr val="434343"/>
                </a:solidFill>
                <a:latin typeface="Calibri"/>
                <a:ea typeface="Calibri"/>
                <a:cs typeface="Calibri"/>
                <a:sym typeface="Calibri"/>
              </a:rPr>
              <a:t>temperature</a:t>
            </a:r>
            <a:r>
              <a:rPr lang="en-GB" sz="2300">
                <a:solidFill>
                  <a:srgbClr val="434343"/>
                </a:solidFill>
                <a:latin typeface="Calibri"/>
                <a:ea typeface="Calibri"/>
                <a:cs typeface="Calibri"/>
                <a:sym typeface="Calibri"/>
              </a:rPr>
              <a:t> and </a:t>
            </a:r>
            <a:r>
              <a:rPr lang="en-GB" sz="2300" b="1">
                <a:solidFill>
                  <a:srgbClr val="434343"/>
                </a:solidFill>
                <a:latin typeface="Calibri"/>
                <a:ea typeface="Calibri"/>
                <a:cs typeface="Calibri"/>
                <a:sym typeface="Calibri"/>
              </a:rPr>
              <a:t>rainfall</a:t>
            </a:r>
            <a:r>
              <a:rPr lang="en-GB" sz="2300">
                <a:solidFill>
                  <a:srgbClr val="434343"/>
                </a:solidFill>
                <a:latin typeface="Calibri"/>
                <a:ea typeface="Calibri"/>
                <a:cs typeface="Calibri"/>
                <a:sym typeface="Calibri"/>
              </a:rPr>
              <a:t> affects the </a:t>
            </a:r>
            <a:r>
              <a:rPr lang="en-GB" sz="2300" b="1">
                <a:solidFill>
                  <a:srgbClr val="434343"/>
                </a:solidFill>
                <a:latin typeface="Calibri"/>
                <a:ea typeface="Calibri"/>
                <a:cs typeface="Calibri"/>
                <a:sym typeface="Calibri"/>
              </a:rPr>
              <a:t>mosquito abundance</a:t>
            </a:r>
            <a:r>
              <a:rPr lang="en-GB" sz="2300">
                <a:solidFill>
                  <a:srgbClr val="434343"/>
                </a:solidFill>
                <a:latin typeface="Calibri"/>
                <a:ea typeface="Calibri"/>
                <a:cs typeface="Calibri"/>
                <a:sym typeface="Calibri"/>
              </a:rPr>
              <a:t> and MBDs circulation</a:t>
            </a:r>
            <a:endParaRPr sz="2300">
              <a:solidFill>
                <a:srgbClr val="434343"/>
              </a:solidFill>
              <a:latin typeface="Calibri"/>
              <a:ea typeface="Calibri"/>
              <a:cs typeface="Calibri"/>
              <a:sym typeface="Calibri"/>
            </a:endParaRPr>
          </a:p>
        </p:txBody>
      </p:sp>
      <p:sp>
        <p:nvSpPr>
          <p:cNvPr id="256" name="Google Shape;256;p25"/>
          <p:cNvSpPr txBox="1"/>
          <p:nvPr/>
        </p:nvSpPr>
        <p:spPr>
          <a:xfrm>
            <a:off x="2620525" y="5137000"/>
            <a:ext cx="58545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a:solidFill>
                  <a:srgbClr val="434343"/>
                </a:solidFill>
                <a:latin typeface="Calibri"/>
                <a:ea typeface="Calibri"/>
                <a:cs typeface="Calibri"/>
                <a:sym typeface="Calibri"/>
              </a:rPr>
              <a:t>Question</a:t>
            </a:r>
            <a:r>
              <a:rPr lang="en-GB" sz="2300">
                <a:solidFill>
                  <a:srgbClr val="434343"/>
                </a:solidFill>
                <a:latin typeface="Calibri"/>
                <a:ea typeface="Calibri"/>
                <a:cs typeface="Calibri"/>
                <a:sym typeface="Calibri"/>
              </a:rPr>
              <a:t>: How the climate change will affect mosquito abundance in the upcoming decades? </a:t>
            </a:r>
            <a:endParaRPr sz="2300">
              <a:solidFill>
                <a:srgbClr val="434343"/>
              </a:solidFill>
              <a:latin typeface="Calibri"/>
              <a:ea typeface="Calibri"/>
              <a:cs typeface="Calibri"/>
              <a:sym typeface="Calibri"/>
            </a:endParaRPr>
          </a:p>
        </p:txBody>
      </p:sp>
      <p:sp>
        <p:nvSpPr>
          <p:cNvPr id="257" name="Google Shape;257;p25"/>
          <p:cNvSpPr txBox="1"/>
          <p:nvPr/>
        </p:nvSpPr>
        <p:spPr>
          <a:xfrm flipH="1">
            <a:off x="683337" y="5137000"/>
            <a:ext cx="1236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0">
                <a:latin typeface="Calibri"/>
                <a:ea typeface="Calibri"/>
                <a:cs typeface="Calibri"/>
                <a:sym typeface="Calibri"/>
              </a:rPr>
              <a:t>🔎</a:t>
            </a:r>
            <a:endParaRPr sz="7000">
              <a:latin typeface="Calibri"/>
              <a:ea typeface="Calibri"/>
              <a:cs typeface="Calibri"/>
              <a:sym typeface="Calibri"/>
            </a:endParaRPr>
          </a:p>
        </p:txBody>
      </p:sp>
      <p:sp>
        <p:nvSpPr>
          <p:cNvPr id="258" name="Google Shape;258;p25"/>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pic>
        <p:nvPicPr>
          <p:cNvPr id="259" name="Google Shape;259;p25"/>
          <p:cNvPicPr preferRelativeResize="0"/>
          <p:nvPr/>
        </p:nvPicPr>
        <p:blipFill>
          <a:blip r:embed="rId4">
            <a:alphaModFix/>
          </a:blip>
          <a:stretch>
            <a:fillRect/>
          </a:stretch>
        </p:blipFill>
        <p:spPr>
          <a:xfrm>
            <a:off x="461375" y="1441461"/>
            <a:ext cx="1915674" cy="1724125"/>
          </a:xfrm>
          <a:prstGeom prst="rect">
            <a:avLst/>
          </a:prstGeom>
          <a:noFill/>
          <a:ln>
            <a:noFill/>
          </a:ln>
        </p:spPr>
      </p:pic>
      <p:pic>
        <p:nvPicPr>
          <p:cNvPr id="260" name="Google Shape;260;p25"/>
          <p:cNvPicPr preferRelativeResize="0"/>
          <p:nvPr/>
        </p:nvPicPr>
        <p:blipFill>
          <a:blip r:embed="rId5">
            <a:alphaModFix/>
          </a:blip>
          <a:stretch>
            <a:fillRect/>
          </a:stretch>
        </p:blipFill>
        <p:spPr>
          <a:xfrm>
            <a:off x="683336" y="3505200"/>
            <a:ext cx="1471750" cy="1471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6"/>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266" name="Google Shape;266;p26"/>
          <p:cNvSpPr txBox="1"/>
          <p:nvPr/>
        </p:nvSpPr>
        <p:spPr>
          <a:xfrm>
            <a:off x="1170900" y="1403175"/>
            <a:ext cx="6802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chemeClr val="dk1"/>
                </a:solidFill>
                <a:latin typeface="Calibri"/>
                <a:ea typeface="Calibri"/>
                <a:cs typeface="Calibri"/>
                <a:sym typeface="Calibri"/>
              </a:rPr>
              <a:t>Our Approach</a:t>
            </a:r>
            <a:endParaRPr sz="3000" b="1">
              <a:latin typeface="Calibri"/>
              <a:ea typeface="Calibri"/>
              <a:cs typeface="Calibri"/>
              <a:sym typeface="Calibri"/>
            </a:endParaRPr>
          </a:p>
        </p:txBody>
      </p:sp>
      <p:sp>
        <p:nvSpPr>
          <p:cNvPr id="267" name="Google Shape;267;p26"/>
          <p:cNvSpPr/>
          <p:nvPr/>
        </p:nvSpPr>
        <p:spPr>
          <a:xfrm>
            <a:off x="844613" y="2895450"/>
            <a:ext cx="1451700" cy="1143600"/>
          </a:xfrm>
          <a:prstGeom prst="roundRect">
            <a:avLst>
              <a:gd name="adj" fmla="val 16667"/>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68" name="Google Shape;268;p26"/>
          <p:cNvPicPr preferRelativeResize="0"/>
          <p:nvPr/>
        </p:nvPicPr>
        <p:blipFill>
          <a:blip r:embed="rId4">
            <a:alphaModFix/>
          </a:blip>
          <a:stretch>
            <a:fillRect/>
          </a:stretch>
        </p:blipFill>
        <p:spPr>
          <a:xfrm>
            <a:off x="922625" y="2993612"/>
            <a:ext cx="1295676" cy="947296"/>
          </a:xfrm>
          <a:prstGeom prst="rect">
            <a:avLst/>
          </a:prstGeom>
          <a:noFill/>
          <a:ln>
            <a:noFill/>
          </a:ln>
        </p:spPr>
      </p:pic>
      <p:sp>
        <p:nvSpPr>
          <p:cNvPr id="269" name="Google Shape;269;p26"/>
          <p:cNvSpPr txBox="1"/>
          <p:nvPr/>
        </p:nvSpPr>
        <p:spPr>
          <a:xfrm>
            <a:off x="1338125" y="3901750"/>
            <a:ext cx="464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000">
                <a:latin typeface="Calibri"/>
                <a:ea typeface="Calibri"/>
                <a:cs typeface="Calibri"/>
                <a:sym typeface="Calibri"/>
              </a:rPr>
              <a:t>+</a:t>
            </a:r>
            <a:endParaRPr sz="4000">
              <a:latin typeface="Calibri"/>
              <a:ea typeface="Calibri"/>
              <a:cs typeface="Calibri"/>
              <a:sym typeface="Calibri"/>
            </a:endParaRPr>
          </a:p>
        </p:txBody>
      </p:sp>
      <p:pic>
        <p:nvPicPr>
          <p:cNvPr id="270" name="Google Shape;270;p26"/>
          <p:cNvPicPr preferRelativeResize="0"/>
          <p:nvPr/>
        </p:nvPicPr>
        <p:blipFill>
          <a:blip r:embed="rId5">
            <a:alphaModFix/>
          </a:blip>
          <a:stretch>
            <a:fillRect/>
          </a:stretch>
        </p:blipFill>
        <p:spPr>
          <a:xfrm>
            <a:off x="457200" y="4638523"/>
            <a:ext cx="2226525" cy="1620325"/>
          </a:xfrm>
          <a:prstGeom prst="rect">
            <a:avLst/>
          </a:prstGeom>
          <a:noFill/>
          <a:ln>
            <a:noFill/>
          </a:ln>
        </p:spPr>
      </p:pic>
      <p:sp>
        <p:nvSpPr>
          <p:cNvPr id="271" name="Google Shape;271;p26"/>
          <p:cNvSpPr/>
          <p:nvPr/>
        </p:nvSpPr>
        <p:spPr>
          <a:xfrm rot="5400000">
            <a:off x="-501775" y="3258600"/>
            <a:ext cx="4144500" cy="24558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272" name="Google Shape;272;p26"/>
          <p:cNvCxnSpPr>
            <a:stCxn id="271" idx="0"/>
            <a:endCxn id="273" idx="1"/>
          </p:cNvCxnSpPr>
          <p:nvPr/>
        </p:nvCxnSpPr>
        <p:spPr>
          <a:xfrm rot="10800000" flipH="1">
            <a:off x="2798375" y="3440700"/>
            <a:ext cx="1258800" cy="1045800"/>
          </a:xfrm>
          <a:prstGeom prst="straightConnector1">
            <a:avLst/>
          </a:prstGeom>
          <a:noFill/>
          <a:ln w="19050" cap="flat" cmpd="sng">
            <a:solidFill>
              <a:schemeClr val="dk1"/>
            </a:solidFill>
            <a:prstDash val="solid"/>
            <a:round/>
            <a:headEnd type="none" w="med" len="med"/>
            <a:tailEnd type="triangle" w="med" len="med"/>
          </a:ln>
        </p:spPr>
      </p:cxnSp>
      <p:cxnSp>
        <p:nvCxnSpPr>
          <p:cNvPr id="274" name="Google Shape;274;p26"/>
          <p:cNvCxnSpPr>
            <a:stCxn id="271" idx="0"/>
            <a:endCxn id="275" idx="1"/>
          </p:cNvCxnSpPr>
          <p:nvPr/>
        </p:nvCxnSpPr>
        <p:spPr>
          <a:xfrm>
            <a:off x="2798375" y="4486500"/>
            <a:ext cx="1355400" cy="1148700"/>
          </a:xfrm>
          <a:prstGeom prst="straightConnector1">
            <a:avLst/>
          </a:prstGeom>
          <a:noFill/>
          <a:ln w="19050" cap="flat" cmpd="sng">
            <a:solidFill>
              <a:schemeClr val="dk1"/>
            </a:solidFill>
            <a:prstDash val="solid"/>
            <a:round/>
            <a:headEnd type="none" w="med" len="med"/>
            <a:tailEnd type="triangle" w="med" len="med"/>
          </a:ln>
        </p:spPr>
      </p:cxnSp>
      <p:pic>
        <p:nvPicPr>
          <p:cNvPr id="273" name="Google Shape;273;p26"/>
          <p:cNvPicPr preferRelativeResize="0"/>
          <p:nvPr/>
        </p:nvPicPr>
        <p:blipFill>
          <a:blip r:embed="rId6">
            <a:alphaModFix/>
          </a:blip>
          <a:stretch>
            <a:fillRect/>
          </a:stretch>
        </p:blipFill>
        <p:spPr>
          <a:xfrm>
            <a:off x="4057175" y="2506575"/>
            <a:ext cx="2361849" cy="1868381"/>
          </a:xfrm>
          <a:prstGeom prst="rect">
            <a:avLst/>
          </a:prstGeom>
          <a:noFill/>
          <a:ln>
            <a:noFill/>
          </a:ln>
        </p:spPr>
      </p:pic>
      <p:pic>
        <p:nvPicPr>
          <p:cNvPr id="275" name="Google Shape;275;p26"/>
          <p:cNvPicPr preferRelativeResize="0"/>
          <p:nvPr/>
        </p:nvPicPr>
        <p:blipFill>
          <a:blip r:embed="rId7">
            <a:alphaModFix/>
          </a:blip>
          <a:stretch>
            <a:fillRect/>
          </a:stretch>
        </p:blipFill>
        <p:spPr>
          <a:xfrm>
            <a:off x="4153825" y="4763272"/>
            <a:ext cx="2265200" cy="1743954"/>
          </a:xfrm>
          <a:prstGeom prst="rect">
            <a:avLst/>
          </a:prstGeom>
          <a:noFill/>
          <a:ln>
            <a:noFill/>
          </a:ln>
        </p:spPr>
      </p:pic>
      <p:sp>
        <p:nvSpPr>
          <p:cNvPr id="276" name="Google Shape;276;p26"/>
          <p:cNvSpPr txBox="1"/>
          <p:nvPr/>
        </p:nvSpPr>
        <p:spPr>
          <a:xfrm>
            <a:off x="6415675" y="3051600"/>
            <a:ext cx="2657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latin typeface="Calibri"/>
                <a:ea typeface="Calibri"/>
                <a:cs typeface="Calibri"/>
                <a:sym typeface="Calibri"/>
              </a:rPr>
              <a:t>Performance Analysis</a:t>
            </a:r>
            <a:endParaRPr sz="1500" b="1">
              <a:latin typeface="Calibri"/>
              <a:ea typeface="Calibri"/>
              <a:cs typeface="Calibri"/>
              <a:sym typeface="Calibri"/>
            </a:endParaRPr>
          </a:p>
          <a:p>
            <a:pPr marL="0" lvl="0" indent="0" algn="l" rtl="0">
              <a:spcBef>
                <a:spcPts val="0"/>
              </a:spcBef>
              <a:spcAft>
                <a:spcPts val="0"/>
              </a:spcAft>
              <a:buNone/>
            </a:pPr>
            <a:r>
              <a:rPr lang="en-GB" sz="1500">
                <a:latin typeface="Calibri"/>
                <a:ea typeface="Calibri"/>
                <a:cs typeface="Calibri"/>
                <a:sym typeface="Calibri"/>
              </a:rPr>
              <a:t>How temperature and rainfall</a:t>
            </a:r>
            <a:endParaRPr sz="1500">
              <a:latin typeface="Calibri"/>
              <a:ea typeface="Calibri"/>
              <a:cs typeface="Calibri"/>
              <a:sym typeface="Calibri"/>
            </a:endParaRPr>
          </a:p>
          <a:p>
            <a:pPr marL="0" lvl="0" indent="0" algn="l" rtl="0">
              <a:spcBef>
                <a:spcPts val="0"/>
              </a:spcBef>
              <a:spcAft>
                <a:spcPts val="0"/>
              </a:spcAft>
              <a:buNone/>
            </a:pPr>
            <a:r>
              <a:rPr lang="en-GB" sz="1500">
                <a:latin typeface="Calibri"/>
                <a:ea typeface="Calibri"/>
                <a:cs typeface="Calibri"/>
                <a:sym typeface="Calibri"/>
              </a:rPr>
              <a:t>affects the MA</a:t>
            </a:r>
            <a:endParaRPr sz="1500">
              <a:latin typeface="Calibri"/>
              <a:ea typeface="Calibri"/>
              <a:cs typeface="Calibri"/>
              <a:sym typeface="Calibri"/>
            </a:endParaRPr>
          </a:p>
        </p:txBody>
      </p:sp>
      <p:sp>
        <p:nvSpPr>
          <p:cNvPr id="277" name="Google Shape;277;p26"/>
          <p:cNvSpPr txBox="1"/>
          <p:nvPr/>
        </p:nvSpPr>
        <p:spPr>
          <a:xfrm>
            <a:off x="6415675" y="5033025"/>
            <a:ext cx="271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latin typeface="Calibri"/>
                <a:ea typeface="Calibri"/>
                <a:cs typeface="Calibri"/>
                <a:sym typeface="Calibri"/>
              </a:rPr>
              <a:t>Climate Analysis</a:t>
            </a:r>
            <a:endParaRPr sz="1500" b="1">
              <a:latin typeface="Calibri"/>
              <a:ea typeface="Calibri"/>
              <a:cs typeface="Calibri"/>
              <a:sym typeface="Calibri"/>
            </a:endParaRPr>
          </a:p>
          <a:p>
            <a:pPr marL="0" lvl="0" indent="0" algn="l" rtl="0">
              <a:spcBef>
                <a:spcPts val="0"/>
              </a:spcBef>
              <a:spcAft>
                <a:spcPts val="0"/>
              </a:spcAft>
              <a:buNone/>
            </a:pPr>
            <a:r>
              <a:rPr lang="en-GB" sz="1500">
                <a:latin typeface="Calibri"/>
                <a:ea typeface="Calibri"/>
                <a:cs typeface="Calibri"/>
                <a:sym typeface="Calibri"/>
              </a:rPr>
              <a:t>What the MA will be based on the climatic projections</a:t>
            </a:r>
            <a:endParaRPr sz="1500">
              <a:latin typeface="Calibri"/>
              <a:ea typeface="Calibri"/>
              <a:cs typeface="Calibri"/>
              <a:sym typeface="Calibri"/>
            </a:endParaRPr>
          </a:p>
        </p:txBody>
      </p:sp>
      <p:sp>
        <p:nvSpPr>
          <p:cNvPr id="278" name="Google Shape;278;p26"/>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7"/>
          <p:cNvPicPr preferRelativeResize="0"/>
          <p:nvPr/>
        </p:nvPicPr>
        <p:blipFill rotWithShape="1">
          <a:blip r:embed="rId3">
            <a:alphaModFix/>
          </a:blip>
          <a:srcRect t="18838" b="15224"/>
          <a:stretch/>
        </p:blipFill>
        <p:spPr>
          <a:xfrm>
            <a:off x="0" y="0"/>
            <a:ext cx="9144000" cy="1008112"/>
          </a:xfrm>
          <a:prstGeom prst="rect">
            <a:avLst/>
          </a:prstGeom>
          <a:noFill/>
          <a:ln>
            <a:noFill/>
          </a:ln>
        </p:spPr>
      </p:pic>
      <p:pic>
        <p:nvPicPr>
          <p:cNvPr id="284" name="Google Shape;284;p27"/>
          <p:cNvPicPr preferRelativeResize="0"/>
          <p:nvPr/>
        </p:nvPicPr>
        <p:blipFill>
          <a:blip r:embed="rId4">
            <a:alphaModFix/>
          </a:blip>
          <a:stretch>
            <a:fillRect/>
          </a:stretch>
        </p:blipFill>
        <p:spPr>
          <a:xfrm>
            <a:off x="411725" y="1861500"/>
            <a:ext cx="3218575" cy="2253827"/>
          </a:xfrm>
          <a:prstGeom prst="rect">
            <a:avLst/>
          </a:prstGeom>
          <a:noFill/>
          <a:ln>
            <a:noFill/>
          </a:ln>
        </p:spPr>
      </p:pic>
      <p:pic>
        <p:nvPicPr>
          <p:cNvPr id="285" name="Google Shape;285;p27"/>
          <p:cNvPicPr preferRelativeResize="0"/>
          <p:nvPr/>
        </p:nvPicPr>
        <p:blipFill>
          <a:blip r:embed="rId5">
            <a:alphaModFix/>
          </a:blip>
          <a:stretch>
            <a:fillRect/>
          </a:stretch>
        </p:blipFill>
        <p:spPr>
          <a:xfrm>
            <a:off x="411725" y="4115325"/>
            <a:ext cx="3218575" cy="2253800"/>
          </a:xfrm>
          <a:prstGeom prst="rect">
            <a:avLst/>
          </a:prstGeom>
          <a:noFill/>
          <a:ln>
            <a:noFill/>
          </a:ln>
        </p:spPr>
      </p:pic>
      <p:sp>
        <p:nvSpPr>
          <p:cNvPr id="286" name="Google Shape;286;p27"/>
          <p:cNvSpPr txBox="1"/>
          <p:nvPr/>
        </p:nvSpPr>
        <p:spPr>
          <a:xfrm>
            <a:off x="4171475" y="2176100"/>
            <a:ext cx="4428900" cy="440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MAE on train set:  10.40</a:t>
            </a:r>
            <a:endParaRPr sz="13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MAE on test set:  61.85</a:t>
            </a:r>
            <a:endParaRPr sz="13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 of error &lt; 20:  32%</a:t>
            </a:r>
            <a:endParaRPr sz="13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The model should be trained with acceptable mean</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 error and</a:t>
            </a:r>
            <a:r>
              <a:rPr lang="en-GB" sz="1300" b="1">
                <a:solidFill>
                  <a:schemeClr val="dk1"/>
                </a:solidFill>
                <a:latin typeface="Calibri"/>
                <a:ea typeface="Calibri"/>
                <a:cs typeface="Calibri"/>
                <a:sym typeface="Calibri"/>
              </a:rPr>
              <a:t> no statistical bias</a:t>
            </a:r>
            <a:r>
              <a:rPr lang="en-GB" sz="1300">
                <a:solidFill>
                  <a:schemeClr val="dk1"/>
                </a:solidFill>
                <a:latin typeface="Calibri"/>
                <a:ea typeface="Calibri"/>
                <a:cs typeface="Calibri"/>
                <a:sym typeface="Calibri"/>
              </a:rPr>
              <a:t>.</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The </a:t>
            </a:r>
            <a:r>
              <a:rPr lang="en-GB" sz="1300" b="1">
                <a:solidFill>
                  <a:schemeClr val="dk1"/>
                </a:solidFill>
                <a:latin typeface="Calibri"/>
                <a:ea typeface="Calibri"/>
                <a:cs typeface="Calibri"/>
                <a:sym typeface="Calibri"/>
              </a:rPr>
              <a:t>error is unbiased</a:t>
            </a:r>
            <a:r>
              <a:rPr lang="en-GB" sz="1300">
                <a:solidFill>
                  <a:schemeClr val="dk1"/>
                </a:solidFill>
                <a:latin typeface="Calibri"/>
                <a:ea typeface="Calibri"/>
                <a:cs typeface="Calibri"/>
                <a:sym typeface="Calibri"/>
              </a:rPr>
              <a:t> to temperature and rainfall as it is symmetrically distributed around zero. In other words, the model is not tempting to underestimates or overestimates the mosquitoes abundance if we increase or decrease the temperature (or the rainfall).</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Fitted line on both plots has a </a:t>
            </a:r>
            <a:r>
              <a:rPr lang="en-GB" sz="1300" b="1">
                <a:solidFill>
                  <a:schemeClr val="dk1"/>
                </a:solidFill>
                <a:latin typeface="Calibri"/>
                <a:ea typeface="Calibri"/>
                <a:cs typeface="Calibri"/>
                <a:sym typeface="Calibri"/>
              </a:rPr>
              <a:t>coefficient of slope equal to zero</a:t>
            </a:r>
            <a:r>
              <a:rPr lang="en-GB" sz="1300">
                <a:solidFill>
                  <a:schemeClr val="dk1"/>
                </a:solidFill>
                <a:latin typeface="Calibri"/>
                <a:ea typeface="Calibri"/>
                <a:cs typeface="Calibri"/>
                <a:sym typeface="Calibri"/>
              </a:rPr>
              <a:t>, proving that the estimator is unbiased to those two features. </a:t>
            </a:r>
            <a:endParaRPr sz="13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Once the model is </a:t>
            </a:r>
            <a:r>
              <a:rPr lang="en-GB" sz="1300" b="1">
                <a:solidFill>
                  <a:schemeClr val="dk1"/>
                </a:solidFill>
                <a:latin typeface="Calibri"/>
                <a:ea typeface="Calibri"/>
                <a:cs typeface="Calibri"/>
                <a:sym typeface="Calibri"/>
              </a:rPr>
              <a:t>trained on historical data</a:t>
            </a:r>
            <a:r>
              <a:rPr lang="en-GB" sz="1300">
                <a:solidFill>
                  <a:schemeClr val="dk1"/>
                </a:solidFill>
                <a:latin typeface="Calibri"/>
                <a:ea typeface="Calibri"/>
                <a:cs typeface="Calibri"/>
                <a:sym typeface="Calibri"/>
              </a:rPr>
              <a:t>, it predicts on data on which temperature and rainfall have been </a:t>
            </a:r>
            <a:r>
              <a:rPr lang="en-GB" sz="1300" b="1">
                <a:solidFill>
                  <a:schemeClr val="dk1"/>
                </a:solidFill>
                <a:latin typeface="Calibri"/>
                <a:ea typeface="Calibri"/>
                <a:cs typeface="Calibri"/>
                <a:sym typeface="Calibri"/>
              </a:rPr>
              <a:t>artificially changed</a:t>
            </a:r>
            <a:r>
              <a:rPr lang="en-GB" sz="1300">
                <a:solidFill>
                  <a:schemeClr val="dk1"/>
                </a:solidFill>
                <a:latin typeface="Calibri"/>
                <a:ea typeface="Calibri"/>
                <a:cs typeface="Calibri"/>
                <a:sym typeface="Calibri"/>
              </a:rPr>
              <a:t> (or others parameters of interest).</a:t>
            </a:r>
            <a:endParaRPr sz="1300">
              <a:solidFill>
                <a:schemeClr val="dk1"/>
              </a:solidFill>
              <a:latin typeface="Calibri"/>
              <a:ea typeface="Calibri"/>
              <a:cs typeface="Calibri"/>
              <a:sym typeface="Calibri"/>
            </a:endParaRPr>
          </a:p>
        </p:txBody>
      </p:sp>
      <p:sp>
        <p:nvSpPr>
          <p:cNvPr id="287" name="Google Shape;287;p27"/>
          <p:cNvSpPr txBox="1"/>
          <p:nvPr/>
        </p:nvSpPr>
        <p:spPr>
          <a:xfrm>
            <a:off x="2452050" y="1322700"/>
            <a:ext cx="5181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434343"/>
                </a:solidFill>
                <a:latin typeface="Calibri"/>
                <a:ea typeface="Calibri"/>
                <a:cs typeface="Calibri"/>
                <a:sym typeface="Calibri"/>
              </a:rPr>
              <a:t>Performance analysis [1/4]</a:t>
            </a:r>
            <a:endParaRPr sz="3000" b="1">
              <a:solidFill>
                <a:srgbClr val="434343"/>
              </a:solidFill>
              <a:latin typeface="Calibri"/>
              <a:ea typeface="Calibri"/>
              <a:cs typeface="Calibri"/>
              <a:sym typeface="Calibri"/>
            </a:endParaRPr>
          </a:p>
        </p:txBody>
      </p:sp>
      <p:sp>
        <p:nvSpPr>
          <p:cNvPr id="288" name="Google Shape;288;p27"/>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28"/>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294" name="Google Shape;294;p28"/>
          <p:cNvSpPr txBox="1"/>
          <p:nvPr/>
        </p:nvSpPr>
        <p:spPr>
          <a:xfrm>
            <a:off x="2249950" y="1361600"/>
            <a:ext cx="5293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solidFill>
                  <a:srgbClr val="434343"/>
                </a:solidFill>
                <a:latin typeface="Calibri"/>
                <a:ea typeface="Calibri"/>
                <a:cs typeface="Calibri"/>
                <a:sym typeface="Calibri"/>
              </a:rPr>
              <a:t>Performance</a:t>
            </a:r>
            <a:r>
              <a:rPr lang="en-GB" sz="3000" b="1">
                <a:solidFill>
                  <a:srgbClr val="000000"/>
                </a:solidFill>
                <a:latin typeface="Calibri"/>
                <a:ea typeface="Calibri"/>
                <a:cs typeface="Calibri"/>
                <a:sym typeface="Calibri"/>
              </a:rPr>
              <a:t> analysis [2/4]</a:t>
            </a:r>
            <a:endParaRPr sz="3000" b="1">
              <a:latin typeface="Calibri"/>
              <a:ea typeface="Calibri"/>
              <a:cs typeface="Calibri"/>
              <a:sym typeface="Calibri"/>
            </a:endParaRPr>
          </a:p>
        </p:txBody>
      </p:sp>
      <p:pic>
        <p:nvPicPr>
          <p:cNvPr id="295" name="Google Shape;295;p28"/>
          <p:cNvPicPr preferRelativeResize="0"/>
          <p:nvPr/>
        </p:nvPicPr>
        <p:blipFill>
          <a:blip r:embed="rId4">
            <a:alphaModFix/>
          </a:blip>
          <a:stretch>
            <a:fillRect/>
          </a:stretch>
        </p:blipFill>
        <p:spPr>
          <a:xfrm>
            <a:off x="298325" y="2672390"/>
            <a:ext cx="3901200" cy="3125385"/>
          </a:xfrm>
          <a:prstGeom prst="rect">
            <a:avLst/>
          </a:prstGeom>
          <a:noFill/>
          <a:ln>
            <a:noFill/>
          </a:ln>
        </p:spPr>
      </p:pic>
      <p:pic>
        <p:nvPicPr>
          <p:cNvPr id="296" name="Google Shape;296;p28"/>
          <p:cNvPicPr preferRelativeResize="0"/>
          <p:nvPr/>
        </p:nvPicPr>
        <p:blipFill>
          <a:blip r:embed="rId5">
            <a:alphaModFix/>
          </a:blip>
          <a:stretch>
            <a:fillRect/>
          </a:stretch>
        </p:blipFill>
        <p:spPr>
          <a:xfrm>
            <a:off x="4446900" y="2672400"/>
            <a:ext cx="4487100" cy="3206650"/>
          </a:xfrm>
          <a:prstGeom prst="rect">
            <a:avLst/>
          </a:prstGeom>
          <a:noFill/>
          <a:ln>
            <a:noFill/>
          </a:ln>
        </p:spPr>
      </p:pic>
      <p:sp>
        <p:nvSpPr>
          <p:cNvPr id="297" name="Google Shape;297;p28"/>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9"/>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303" name="Google Shape;303;p29"/>
          <p:cNvSpPr txBox="1"/>
          <p:nvPr/>
        </p:nvSpPr>
        <p:spPr>
          <a:xfrm>
            <a:off x="2452050" y="1258350"/>
            <a:ext cx="5073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000000"/>
                </a:solidFill>
                <a:latin typeface="Calibri"/>
                <a:ea typeface="Calibri"/>
                <a:cs typeface="Calibri"/>
                <a:sym typeface="Calibri"/>
              </a:rPr>
              <a:t>Performance analysis [</a:t>
            </a:r>
            <a:r>
              <a:rPr lang="en-GB" sz="3000" b="1">
                <a:latin typeface="Calibri"/>
                <a:ea typeface="Calibri"/>
                <a:cs typeface="Calibri"/>
                <a:sym typeface="Calibri"/>
              </a:rPr>
              <a:t>3 / 4</a:t>
            </a:r>
            <a:r>
              <a:rPr lang="en-GB" sz="3000" b="1">
                <a:solidFill>
                  <a:srgbClr val="000000"/>
                </a:solidFill>
                <a:latin typeface="Calibri"/>
                <a:ea typeface="Calibri"/>
                <a:cs typeface="Calibri"/>
                <a:sym typeface="Calibri"/>
              </a:rPr>
              <a:t>]</a:t>
            </a:r>
            <a:endParaRPr sz="3000" b="1">
              <a:latin typeface="Calibri"/>
              <a:ea typeface="Calibri"/>
              <a:cs typeface="Calibri"/>
              <a:sym typeface="Calibri"/>
            </a:endParaRPr>
          </a:p>
        </p:txBody>
      </p:sp>
      <p:pic>
        <p:nvPicPr>
          <p:cNvPr id="304" name="Google Shape;304;p29"/>
          <p:cNvPicPr preferRelativeResize="0"/>
          <p:nvPr/>
        </p:nvPicPr>
        <p:blipFill rotWithShape="1">
          <a:blip r:embed="rId4">
            <a:alphaModFix/>
          </a:blip>
          <a:srcRect l="2821" t="15704" r="4653" b="8612"/>
          <a:stretch/>
        </p:blipFill>
        <p:spPr>
          <a:xfrm>
            <a:off x="5010475" y="3099978"/>
            <a:ext cx="3683750" cy="3042275"/>
          </a:xfrm>
          <a:prstGeom prst="rect">
            <a:avLst/>
          </a:prstGeom>
          <a:noFill/>
          <a:ln>
            <a:noFill/>
          </a:ln>
        </p:spPr>
      </p:pic>
      <p:sp>
        <p:nvSpPr>
          <p:cNvPr id="305" name="Google Shape;305;p29"/>
          <p:cNvSpPr txBox="1"/>
          <p:nvPr/>
        </p:nvSpPr>
        <p:spPr>
          <a:xfrm>
            <a:off x="285875" y="2036338"/>
            <a:ext cx="44049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Mean value</a:t>
            </a:r>
            <a:r>
              <a:rPr lang="en-GB" sz="2000">
                <a:solidFill>
                  <a:schemeClr val="dk1"/>
                </a:solidFill>
                <a:latin typeface="Calibri"/>
                <a:ea typeface="Calibri"/>
                <a:cs typeface="Calibri"/>
                <a:sym typeface="Calibri"/>
              </a:rPr>
              <a:t>: add a constant value</a:t>
            </a:r>
            <a:endParaRPr sz="2000">
              <a:latin typeface="Calibri"/>
              <a:ea typeface="Calibri"/>
              <a:cs typeface="Calibri"/>
              <a:sym typeface="Calibri"/>
            </a:endParaRPr>
          </a:p>
        </p:txBody>
      </p:sp>
      <p:pic>
        <p:nvPicPr>
          <p:cNvPr id="306" name="Google Shape;306;p29"/>
          <p:cNvPicPr preferRelativeResize="0"/>
          <p:nvPr/>
        </p:nvPicPr>
        <p:blipFill>
          <a:blip r:embed="rId5">
            <a:alphaModFix/>
          </a:blip>
          <a:stretch>
            <a:fillRect/>
          </a:stretch>
        </p:blipFill>
        <p:spPr>
          <a:xfrm>
            <a:off x="320350" y="3014937"/>
            <a:ext cx="4251649" cy="3363362"/>
          </a:xfrm>
          <a:prstGeom prst="rect">
            <a:avLst/>
          </a:prstGeom>
          <a:noFill/>
          <a:ln>
            <a:noFill/>
          </a:ln>
        </p:spPr>
      </p:pic>
      <p:sp>
        <p:nvSpPr>
          <p:cNvPr id="307" name="Google Shape;307;p29"/>
          <p:cNvSpPr txBox="1"/>
          <p:nvPr/>
        </p:nvSpPr>
        <p:spPr>
          <a:xfrm>
            <a:off x="285875" y="2539538"/>
            <a:ext cx="53526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 Mean ⇒ ↗ MA</a:t>
            </a:r>
            <a:endParaRPr>
              <a:latin typeface="Calibri"/>
              <a:ea typeface="Calibri"/>
              <a:cs typeface="Calibri"/>
              <a:sym typeface="Calibri"/>
            </a:endParaRPr>
          </a:p>
        </p:txBody>
      </p:sp>
      <p:sp>
        <p:nvSpPr>
          <p:cNvPr id="308" name="Google Shape;308;p29"/>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0"/>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314" name="Google Shape;314;p30"/>
          <p:cNvSpPr txBox="1"/>
          <p:nvPr/>
        </p:nvSpPr>
        <p:spPr>
          <a:xfrm>
            <a:off x="2452050" y="1258350"/>
            <a:ext cx="4239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000000"/>
                </a:solidFill>
                <a:latin typeface="Calibri"/>
                <a:ea typeface="Calibri"/>
                <a:cs typeface="Calibri"/>
                <a:sym typeface="Calibri"/>
              </a:rPr>
              <a:t>Performance analysis 4/4</a:t>
            </a:r>
            <a:endParaRPr sz="3000" b="1">
              <a:latin typeface="Calibri"/>
              <a:ea typeface="Calibri"/>
              <a:cs typeface="Calibri"/>
              <a:sym typeface="Calibri"/>
            </a:endParaRPr>
          </a:p>
        </p:txBody>
      </p:sp>
      <p:pic>
        <p:nvPicPr>
          <p:cNvPr id="315" name="Google Shape;315;p30"/>
          <p:cNvPicPr preferRelativeResize="0"/>
          <p:nvPr/>
        </p:nvPicPr>
        <p:blipFill rotWithShape="1">
          <a:blip r:embed="rId4">
            <a:alphaModFix/>
          </a:blip>
          <a:srcRect l="12460" t="15847" r="6205" b="1308"/>
          <a:stretch/>
        </p:blipFill>
        <p:spPr>
          <a:xfrm>
            <a:off x="4979475" y="3329029"/>
            <a:ext cx="3008270" cy="3086225"/>
          </a:xfrm>
          <a:prstGeom prst="rect">
            <a:avLst/>
          </a:prstGeom>
          <a:noFill/>
          <a:ln>
            <a:noFill/>
          </a:ln>
        </p:spPr>
      </p:pic>
      <p:pic>
        <p:nvPicPr>
          <p:cNvPr id="316" name="Google Shape;316;p30"/>
          <p:cNvPicPr preferRelativeResize="0"/>
          <p:nvPr/>
        </p:nvPicPr>
        <p:blipFill>
          <a:blip r:embed="rId5">
            <a:alphaModFix/>
          </a:blip>
          <a:stretch>
            <a:fillRect/>
          </a:stretch>
        </p:blipFill>
        <p:spPr>
          <a:xfrm>
            <a:off x="397450" y="3329025"/>
            <a:ext cx="4087700" cy="3086225"/>
          </a:xfrm>
          <a:prstGeom prst="rect">
            <a:avLst/>
          </a:prstGeom>
          <a:noFill/>
          <a:ln>
            <a:noFill/>
          </a:ln>
        </p:spPr>
      </p:pic>
      <p:sp>
        <p:nvSpPr>
          <p:cNvPr id="317" name="Google Shape;317;p30"/>
          <p:cNvSpPr txBox="1"/>
          <p:nvPr/>
        </p:nvSpPr>
        <p:spPr>
          <a:xfrm>
            <a:off x="472200" y="2042775"/>
            <a:ext cx="7541400" cy="8004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Variance value</a:t>
            </a:r>
            <a:r>
              <a:rPr lang="en-GB" sz="2000">
                <a:solidFill>
                  <a:schemeClr val="dk1"/>
                </a:solidFill>
                <a:latin typeface="Calibri"/>
                <a:ea typeface="Calibri"/>
                <a:cs typeface="Calibri"/>
                <a:sym typeface="Calibri"/>
              </a:rPr>
              <a:t> : inject zero mean Gaussian Noise </a:t>
            </a:r>
            <a:r>
              <a:rPr lang="en-GB" sz="2000" i="1">
                <a:solidFill>
                  <a:schemeClr val="dk1"/>
                </a:solidFill>
                <a:latin typeface="Calibri"/>
                <a:ea typeface="Calibri"/>
                <a:cs typeface="Calibri"/>
                <a:sym typeface="Calibri"/>
              </a:rPr>
              <a:t>Ν(0,α·σ) </a:t>
            </a:r>
            <a:r>
              <a:rPr lang="en-GB" sz="2000">
                <a:solidFill>
                  <a:schemeClr val="dk1"/>
                </a:solidFill>
                <a:latin typeface="Calibri"/>
                <a:ea typeface="Calibri"/>
                <a:cs typeface="Calibri"/>
                <a:sym typeface="Calibri"/>
              </a:rPr>
              <a:t>on the data</a:t>
            </a:r>
            <a:endParaRPr sz="2000">
              <a:latin typeface="Calibri"/>
              <a:ea typeface="Calibri"/>
              <a:cs typeface="Calibri"/>
              <a:sym typeface="Calibri"/>
            </a:endParaRPr>
          </a:p>
        </p:txBody>
      </p:sp>
      <p:sp>
        <p:nvSpPr>
          <p:cNvPr id="318" name="Google Shape;318;p30"/>
          <p:cNvSpPr txBox="1"/>
          <p:nvPr/>
        </p:nvSpPr>
        <p:spPr>
          <a:xfrm>
            <a:off x="472200" y="2784000"/>
            <a:ext cx="53526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 Variance ⇒ ↗ MA</a:t>
            </a:r>
            <a:endParaRPr>
              <a:latin typeface="Calibri"/>
              <a:ea typeface="Calibri"/>
              <a:cs typeface="Calibri"/>
              <a:sym typeface="Calibri"/>
            </a:endParaRPr>
          </a:p>
        </p:txBody>
      </p:sp>
      <p:sp>
        <p:nvSpPr>
          <p:cNvPr id="319" name="Google Shape;319;p30"/>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1"/>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325" name="Google Shape;325;p31"/>
          <p:cNvSpPr txBox="1"/>
          <p:nvPr/>
        </p:nvSpPr>
        <p:spPr>
          <a:xfrm>
            <a:off x="1161575" y="1403200"/>
            <a:ext cx="702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6" name="Google Shape;326;p31"/>
          <p:cNvSpPr txBox="1"/>
          <p:nvPr/>
        </p:nvSpPr>
        <p:spPr>
          <a:xfrm>
            <a:off x="2452050" y="1258350"/>
            <a:ext cx="42399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solidFill>
                  <a:srgbClr val="000000"/>
                </a:solidFill>
                <a:latin typeface="Calibri"/>
                <a:ea typeface="Calibri"/>
                <a:cs typeface="Calibri"/>
                <a:sym typeface="Calibri"/>
              </a:rPr>
              <a:t>Climate analysis</a:t>
            </a:r>
            <a:endParaRPr sz="3000" b="1">
              <a:solidFill>
                <a:srgbClr val="000000"/>
              </a:solidFill>
              <a:latin typeface="Calibri"/>
              <a:ea typeface="Calibri"/>
              <a:cs typeface="Calibri"/>
              <a:sym typeface="Calibri"/>
            </a:endParaRPr>
          </a:p>
        </p:txBody>
      </p:sp>
      <p:sp>
        <p:nvSpPr>
          <p:cNvPr id="327" name="Google Shape;327;p31"/>
          <p:cNvSpPr txBox="1"/>
          <p:nvPr/>
        </p:nvSpPr>
        <p:spPr>
          <a:xfrm>
            <a:off x="185850" y="1949550"/>
            <a:ext cx="4758000" cy="207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2100" b="1">
                <a:latin typeface="Calibri"/>
                <a:ea typeface="Calibri"/>
                <a:cs typeface="Calibri"/>
                <a:sym typeface="Calibri"/>
              </a:rPr>
              <a:t>Future projections </a:t>
            </a:r>
            <a:r>
              <a:rPr lang="en-GB" sz="2100">
                <a:latin typeface="Calibri"/>
                <a:ea typeface="Calibri"/>
                <a:cs typeface="Calibri"/>
                <a:sym typeface="Calibri"/>
              </a:rPr>
              <a:t>of</a:t>
            </a:r>
            <a:r>
              <a:rPr lang="en-GB" sz="2100" b="1">
                <a:latin typeface="Calibri"/>
                <a:ea typeface="Calibri"/>
                <a:cs typeface="Calibri"/>
                <a:sym typeface="Calibri"/>
              </a:rPr>
              <a:t> MA </a:t>
            </a:r>
            <a:r>
              <a:rPr lang="en-GB" sz="2100">
                <a:latin typeface="Calibri"/>
                <a:ea typeface="Calibri"/>
                <a:cs typeface="Calibri"/>
                <a:sym typeface="Calibri"/>
              </a:rPr>
              <a:t>per decade on temperature and rainfall based on the 3 climatic scenarios:</a:t>
            </a:r>
            <a:endParaRPr sz="210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GB" sz="2000" b="1">
                <a:latin typeface="Calibri"/>
                <a:ea typeface="Calibri"/>
                <a:cs typeface="Calibri"/>
                <a:sym typeface="Calibri"/>
              </a:rPr>
              <a:t>rcp2.6:</a:t>
            </a:r>
            <a:r>
              <a:rPr lang="en-GB" sz="2000">
                <a:latin typeface="Calibri"/>
                <a:ea typeface="Calibri"/>
                <a:cs typeface="Calibri"/>
                <a:sym typeface="Calibri"/>
              </a:rPr>
              <a:t>  ↘ of CO</a:t>
            </a:r>
            <a:r>
              <a:rPr lang="en-GB" sz="2000" baseline="-25000">
                <a:latin typeface="Calibri"/>
                <a:ea typeface="Calibri"/>
                <a:cs typeface="Calibri"/>
                <a:sym typeface="Calibri"/>
              </a:rPr>
              <a:t>2 </a:t>
            </a:r>
            <a:r>
              <a:rPr lang="en-GB" sz="2000">
                <a:latin typeface="Calibri"/>
                <a:ea typeface="Calibri"/>
                <a:cs typeface="Calibri"/>
                <a:sym typeface="Calibri"/>
              </a:rPr>
              <a:t>(optimistic)</a:t>
            </a:r>
            <a:endParaRPr sz="200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GB" sz="2000" b="1">
                <a:latin typeface="Calibri"/>
                <a:ea typeface="Calibri"/>
                <a:cs typeface="Calibri"/>
                <a:sym typeface="Calibri"/>
              </a:rPr>
              <a:t>rcp4.5</a:t>
            </a:r>
            <a:r>
              <a:rPr lang="en-GB" sz="2000">
                <a:latin typeface="Calibri"/>
                <a:ea typeface="Calibri"/>
                <a:cs typeface="Calibri"/>
                <a:sym typeface="Calibri"/>
              </a:rPr>
              <a:t>:  </a:t>
            </a:r>
            <a:r>
              <a:rPr lang="en-GB" sz="2000">
                <a:solidFill>
                  <a:schemeClr val="dk1"/>
                </a:solidFill>
                <a:latin typeface="Calibri"/>
                <a:ea typeface="Calibri"/>
                <a:cs typeface="Calibri"/>
                <a:sym typeface="Calibri"/>
              </a:rPr>
              <a:t>≃ of CO</a:t>
            </a:r>
            <a:r>
              <a:rPr lang="en-GB" sz="2000" baseline="-25000">
                <a:solidFill>
                  <a:schemeClr val="dk1"/>
                </a:solidFill>
                <a:latin typeface="Calibri"/>
                <a:ea typeface="Calibri"/>
                <a:cs typeface="Calibri"/>
                <a:sym typeface="Calibri"/>
              </a:rPr>
              <a:t>2 </a:t>
            </a:r>
            <a:r>
              <a:rPr lang="en-GB" sz="2000">
                <a:solidFill>
                  <a:schemeClr val="dk1"/>
                </a:solidFill>
                <a:latin typeface="Calibri"/>
                <a:ea typeface="Calibri"/>
                <a:cs typeface="Calibri"/>
                <a:sym typeface="Calibri"/>
              </a:rPr>
              <a:t>(mediocre)</a:t>
            </a:r>
            <a:endParaRPr sz="200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GB" sz="2000" b="1">
                <a:latin typeface="Calibri"/>
                <a:ea typeface="Calibri"/>
                <a:cs typeface="Calibri"/>
                <a:sym typeface="Calibri"/>
              </a:rPr>
              <a:t>rcp8.5</a:t>
            </a:r>
            <a:r>
              <a:rPr lang="en-GB" sz="2000">
                <a:latin typeface="Calibri"/>
                <a:ea typeface="Calibri"/>
                <a:cs typeface="Calibri"/>
                <a:sym typeface="Calibri"/>
              </a:rPr>
              <a:t>: </a:t>
            </a:r>
            <a:r>
              <a:rPr lang="en-GB" sz="2000">
                <a:solidFill>
                  <a:schemeClr val="dk1"/>
                </a:solidFill>
                <a:latin typeface="Calibri"/>
                <a:ea typeface="Calibri"/>
                <a:cs typeface="Calibri"/>
                <a:sym typeface="Calibri"/>
              </a:rPr>
              <a:t>↗ of CO</a:t>
            </a:r>
            <a:r>
              <a:rPr lang="en-GB" sz="2000" baseline="-25000">
                <a:solidFill>
                  <a:schemeClr val="dk1"/>
                </a:solidFill>
                <a:latin typeface="Calibri"/>
                <a:ea typeface="Calibri"/>
                <a:cs typeface="Calibri"/>
                <a:sym typeface="Calibri"/>
              </a:rPr>
              <a:t>2   </a:t>
            </a:r>
            <a:r>
              <a:rPr lang="en-GB" sz="2000">
                <a:solidFill>
                  <a:schemeClr val="dk1"/>
                </a:solidFill>
                <a:latin typeface="Calibri"/>
                <a:ea typeface="Calibri"/>
                <a:cs typeface="Calibri"/>
                <a:sym typeface="Calibri"/>
              </a:rPr>
              <a:t>(pessimistic)</a:t>
            </a:r>
            <a:endParaRPr sz="2000">
              <a:latin typeface="Calibri"/>
              <a:ea typeface="Calibri"/>
              <a:cs typeface="Calibri"/>
              <a:sym typeface="Calibri"/>
            </a:endParaRPr>
          </a:p>
        </p:txBody>
      </p:sp>
      <p:pic>
        <p:nvPicPr>
          <p:cNvPr id="328" name="Google Shape;328;p31"/>
          <p:cNvPicPr preferRelativeResize="0"/>
          <p:nvPr/>
        </p:nvPicPr>
        <p:blipFill>
          <a:blip r:embed="rId4">
            <a:alphaModFix/>
          </a:blip>
          <a:stretch>
            <a:fillRect/>
          </a:stretch>
        </p:blipFill>
        <p:spPr>
          <a:xfrm>
            <a:off x="3992325" y="2681650"/>
            <a:ext cx="4977875" cy="3832425"/>
          </a:xfrm>
          <a:prstGeom prst="rect">
            <a:avLst/>
          </a:prstGeom>
          <a:noFill/>
          <a:ln>
            <a:noFill/>
          </a:ln>
        </p:spPr>
      </p:pic>
      <p:sp>
        <p:nvSpPr>
          <p:cNvPr id="329" name="Google Shape;329;p31"/>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457200" y="765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Few words about the Team</a:t>
            </a:r>
            <a:endParaRPr/>
          </a:p>
        </p:txBody>
      </p:sp>
      <p:sp>
        <p:nvSpPr>
          <p:cNvPr id="86" name="Google Shape;86;p14"/>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
        <p:nvSpPr>
          <p:cNvPr id="87" name="Google Shape;87;p14"/>
          <p:cNvSpPr txBox="1"/>
          <p:nvPr/>
        </p:nvSpPr>
        <p:spPr>
          <a:xfrm>
            <a:off x="0" y="3760550"/>
            <a:ext cx="2786700" cy="1354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Electrical Eng.</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Computer Science</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Radio Engineering</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Data Science</a:t>
            </a:r>
            <a:endParaRPr sz="1900" b="1">
              <a:solidFill>
                <a:srgbClr val="434343"/>
              </a:solidFill>
              <a:latin typeface="Calibri"/>
              <a:ea typeface="Calibri"/>
              <a:cs typeface="Calibri"/>
              <a:sym typeface="Calibri"/>
            </a:endParaRPr>
          </a:p>
        </p:txBody>
      </p:sp>
      <p:pic>
        <p:nvPicPr>
          <p:cNvPr id="88" name="Google Shape;88;p14"/>
          <p:cNvPicPr preferRelativeResize="0"/>
          <p:nvPr/>
        </p:nvPicPr>
        <p:blipFill>
          <a:blip r:embed="rId3">
            <a:alphaModFix/>
          </a:blip>
          <a:stretch>
            <a:fillRect/>
          </a:stretch>
        </p:blipFill>
        <p:spPr>
          <a:xfrm>
            <a:off x="642725" y="2010600"/>
            <a:ext cx="1647000" cy="1647000"/>
          </a:xfrm>
          <a:prstGeom prst="rect">
            <a:avLst/>
          </a:prstGeom>
          <a:noFill/>
          <a:ln>
            <a:noFill/>
          </a:ln>
        </p:spPr>
      </p:pic>
      <p:pic>
        <p:nvPicPr>
          <p:cNvPr id="89" name="Google Shape;89;p14"/>
          <p:cNvPicPr preferRelativeResize="0"/>
          <p:nvPr/>
        </p:nvPicPr>
        <p:blipFill>
          <a:blip r:embed="rId4">
            <a:alphaModFix/>
          </a:blip>
          <a:stretch>
            <a:fillRect/>
          </a:stretch>
        </p:blipFill>
        <p:spPr>
          <a:xfrm>
            <a:off x="3463780" y="2137025"/>
            <a:ext cx="2369669" cy="1647000"/>
          </a:xfrm>
          <a:prstGeom prst="rect">
            <a:avLst/>
          </a:prstGeom>
          <a:noFill/>
          <a:ln>
            <a:noFill/>
          </a:ln>
        </p:spPr>
      </p:pic>
      <p:sp>
        <p:nvSpPr>
          <p:cNvPr id="90" name="Google Shape;90;p14"/>
          <p:cNvSpPr txBox="1"/>
          <p:nvPr/>
        </p:nvSpPr>
        <p:spPr>
          <a:xfrm>
            <a:off x="3102850" y="3760550"/>
            <a:ext cx="29715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Optimisation</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Modeling</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Data Analysis</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Predictions</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System Performance Analysis</a:t>
            </a:r>
            <a:endParaRPr sz="1900" b="1">
              <a:solidFill>
                <a:srgbClr val="434343"/>
              </a:solidFill>
              <a:latin typeface="Calibri"/>
              <a:ea typeface="Calibri"/>
              <a:cs typeface="Calibri"/>
              <a:sym typeface="Calibri"/>
            </a:endParaRPr>
          </a:p>
        </p:txBody>
      </p:sp>
      <p:pic>
        <p:nvPicPr>
          <p:cNvPr id="91" name="Google Shape;91;p14"/>
          <p:cNvPicPr preferRelativeResize="0"/>
          <p:nvPr/>
        </p:nvPicPr>
        <p:blipFill>
          <a:blip r:embed="rId5">
            <a:alphaModFix/>
          </a:blip>
          <a:stretch>
            <a:fillRect/>
          </a:stretch>
        </p:blipFill>
        <p:spPr>
          <a:xfrm flipH="1">
            <a:off x="7220200" y="2100796"/>
            <a:ext cx="1466600" cy="1466600"/>
          </a:xfrm>
          <a:prstGeom prst="rect">
            <a:avLst/>
          </a:prstGeom>
          <a:noFill/>
          <a:ln>
            <a:noFill/>
          </a:ln>
        </p:spPr>
      </p:pic>
      <p:sp>
        <p:nvSpPr>
          <p:cNvPr id="92" name="Google Shape;92;p14"/>
          <p:cNvSpPr txBox="1"/>
          <p:nvPr/>
        </p:nvSpPr>
        <p:spPr>
          <a:xfrm>
            <a:off x="6120450" y="3760550"/>
            <a:ext cx="3351300" cy="25242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Satellite / OE Data</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Historical Tabular Data</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Spatio-Temporal Information</a:t>
            </a:r>
            <a:endParaRPr sz="1900" b="1">
              <a:solidFill>
                <a:srgbClr val="434343"/>
              </a:solidFill>
              <a:latin typeface="Calibri"/>
              <a:ea typeface="Calibri"/>
              <a:cs typeface="Calibri"/>
              <a:sym typeface="Calibri"/>
            </a:endParaRPr>
          </a:p>
          <a:p>
            <a:pPr marL="457200" lvl="0" indent="-349250" algn="l" rtl="0">
              <a:spcBef>
                <a:spcPts val="0"/>
              </a:spcBef>
              <a:spcAft>
                <a:spcPts val="0"/>
              </a:spcAft>
              <a:buClr>
                <a:srgbClr val="666666"/>
              </a:buClr>
              <a:buSzPts val="1900"/>
              <a:buFont typeface="Calibri"/>
              <a:buChar char="○"/>
            </a:pPr>
            <a:r>
              <a:rPr lang="en-GB" sz="1900" b="1">
                <a:solidFill>
                  <a:srgbClr val="666666"/>
                </a:solidFill>
                <a:latin typeface="Calibri"/>
                <a:ea typeface="Calibri"/>
                <a:cs typeface="Calibri"/>
                <a:sym typeface="Calibri"/>
              </a:rPr>
              <a:t>Probabilities &amp; Calculus</a:t>
            </a:r>
            <a:endParaRPr sz="1900" b="1">
              <a:solidFill>
                <a:srgbClr val="666666"/>
              </a:solidFill>
              <a:latin typeface="Calibri"/>
              <a:ea typeface="Calibri"/>
              <a:cs typeface="Calibri"/>
              <a:sym typeface="Calibri"/>
            </a:endParaRPr>
          </a:p>
          <a:p>
            <a:pPr marL="457200" lvl="0" indent="-349250" algn="l" rtl="0">
              <a:spcBef>
                <a:spcPts val="0"/>
              </a:spcBef>
              <a:spcAft>
                <a:spcPts val="0"/>
              </a:spcAft>
              <a:buClr>
                <a:srgbClr val="666666"/>
              </a:buClr>
              <a:buSzPts val="1900"/>
              <a:buFont typeface="Calibri"/>
              <a:buChar char="○"/>
            </a:pPr>
            <a:r>
              <a:rPr lang="en-GB" sz="1900" b="1">
                <a:solidFill>
                  <a:srgbClr val="666666"/>
                </a:solidFill>
                <a:latin typeface="Calibri"/>
                <a:ea typeface="Calibri"/>
                <a:cs typeface="Calibri"/>
                <a:sym typeface="Calibri"/>
              </a:rPr>
              <a:t>Statistical Learning</a:t>
            </a:r>
            <a:endParaRPr sz="1900" b="1">
              <a:solidFill>
                <a:srgbClr val="666666"/>
              </a:solidFill>
              <a:latin typeface="Calibri"/>
              <a:ea typeface="Calibri"/>
              <a:cs typeface="Calibri"/>
              <a:sym typeface="Calibri"/>
            </a:endParaRPr>
          </a:p>
          <a:p>
            <a:pPr marL="457200" lvl="0" indent="-349250" algn="l" rtl="0">
              <a:spcBef>
                <a:spcPts val="0"/>
              </a:spcBef>
              <a:spcAft>
                <a:spcPts val="0"/>
              </a:spcAft>
              <a:buClr>
                <a:srgbClr val="666666"/>
              </a:buClr>
              <a:buSzPts val="1900"/>
              <a:buFont typeface="Calibri"/>
              <a:buChar char="○"/>
            </a:pPr>
            <a:r>
              <a:rPr lang="en-GB" sz="1900" b="1">
                <a:solidFill>
                  <a:srgbClr val="666666"/>
                </a:solidFill>
                <a:latin typeface="Calibri"/>
                <a:ea typeface="Calibri"/>
                <a:cs typeface="Calibri"/>
                <a:sym typeface="Calibri"/>
              </a:rPr>
              <a:t>Neural Networks</a:t>
            </a:r>
            <a:endParaRPr sz="1900" b="1">
              <a:solidFill>
                <a:srgbClr val="666666"/>
              </a:solidFill>
              <a:latin typeface="Calibri"/>
              <a:ea typeface="Calibri"/>
              <a:cs typeface="Calibri"/>
              <a:sym typeface="Calibri"/>
            </a:endParaRPr>
          </a:p>
          <a:p>
            <a:pPr marL="457200" lvl="0" indent="-349250" algn="l" rtl="0">
              <a:spcBef>
                <a:spcPts val="0"/>
              </a:spcBef>
              <a:spcAft>
                <a:spcPts val="0"/>
              </a:spcAft>
              <a:buClr>
                <a:srgbClr val="434343"/>
              </a:buClr>
              <a:buSzPts val="1900"/>
              <a:buFont typeface="Calibri"/>
              <a:buChar char="○"/>
            </a:pPr>
            <a:r>
              <a:rPr lang="en-GB" sz="1900" b="1">
                <a:solidFill>
                  <a:srgbClr val="434343"/>
                </a:solidFill>
                <a:latin typeface="Calibri"/>
                <a:ea typeface="Calibri"/>
                <a:cs typeface="Calibri"/>
                <a:sym typeface="Calibri"/>
              </a:rPr>
              <a:t>Machine Learning</a:t>
            </a:r>
            <a:endParaRPr sz="1900" b="1">
              <a:solidFill>
                <a:srgbClr val="434343"/>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2"/>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335" name="Google Shape;335;p32"/>
          <p:cNvSpPr txBox="1"/>
          <p:nvPr/>
        </p:nvSpPr>
        <p:spPr>
          <a:xfrm>
            <a:off x="1161575" y="1403200"/>
            <a:ext cx="702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36" name="Google Shape;336;p32"/>
          <p:cNvSpPr txBox="1"/>
          <p:nvPr/>
        </p:nvSpPr>
        <p:spPr>
          <a:xfrm>
            <a:off x="2452050" y="1258350"/>
            <a:ext cx="42399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latin typeface="Calibri"/>
                <a:ea typeface="Calibri"/>
                <a:cs typeface="Calibri"/>
                <a:sym typeface="Calibri"/>
              </a:rPr>
              <a:t>Conclusions</a:t>
            </a:r>
            <a:endParaRPr sz="3000" b="1">
              <a:solidFill>
                <a:srgbClr val="000000"/>
              </a:solidFill>
              <a:latin typeface="Calibri"/>
              <a:ea typeface="Calibri"/>
              <a:cs typeface="Calibri"/>
              <a:sym typeface="Calibri"/>
            </a:endParaRPr>
          </a:p>
        </p:txBody>
      </p:sp>
      <p:sp>
        <p:nvSpPr>
          <p:cNvPr id="337" name="Google Shape;337;p32"/>
          <p:cNvSpPr txBox="1"/>
          <p:nvPr/>
        </p:nvSpPr>
        <p:spPr>
          <a:xfrm>
            <a:off x="459925" y="2661700"/>
            <a:ext cx="7239000" cy="1391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GB" sz="2000" b="1">
                <a:solidFill>
                  <a:schemeClr val="dk1"/>
                </a:solidFill>
                <a:latin typeface="Calibri"/>
                <a:ea typeface="Calibri"/>
                <a:cs typeface="Calibri"/>
                <a:sym typeface="Calibri"/>
              </a:rPr>
              <a:t>Performance Analysis</a:t>
            </a:r>
            <a:r>
              <a:rPr lang="en-GB" sz="2000">
                <a:solidFill>
                  <a:schemeClr val="dk1"/>
                </a:solidFill>
                <a:latin typeface="Calibri"/>
                <a:ea typeface="Calibri"/>
                <a:cs typeface="Calibri"/>
                <a:sym typeface="Calibri"/>
              </a:rPr>
              <a:t> showed that:</a:t>
            </a:r>
            <a:endParaRPr sz="2000">
              <a:solidFill>
                <a:schemeClr val="dk1"/>
              </a:solidFill>
              <a:latin typeface="Calibri"/>
              <a:ea typeface="Calibri"/>
              <a:cs typeface="Calibri"/>
              <a:sym typeface="Calibri"/>
            </a:endParaRPr>
          </a:p>
          <a:p>
            <a:pPr marL="457200" marR="0" lvl="1" indent="-412750" algn="l" rtl="0">
              <a:lnSpc>
                <a:spcPct val="80000"/>
              </a:lnSpc>
              <a:spcBef>
                <a:spcPts val="0"/>
              </a:spcBef>
              <a:spcAft>
                <a:spcPts val="0"/>
              </a:spcAft>
              <a:buClr>
                <a:schemeClr val="dk1"/>
              </a:buClr>
              <a:buSzPts val="2900"/>
              <a:buFont typeface="Calibri"/>
              <a:buChar char="-"/>
            </a:pPr>
            <a:r>
              <a:rPr lang="en-GB" sz="2000">
                <a:solidFill>
                  <a:schemeClr val="dk1"/>
                </a:solidFill>
                <a:latin typeface="Calibri"/>
                <a:ea typeface="Calibri"/>
                <a:cs typeface="Calibri"/>
                <a:sym typeface="Calibri"/>
              </a:rPr>
              <a:t>Increase on mean and variance is directly linked to MA increase</a:t>
            </a:r>
            <a:endParaRPr sz="2000">
              <a:solidFill>
                <a:schemeClr val="dk1"/>
              </a:solidFill>
              <a:latin typeface="Calibri"/>
              <a:ea typeface="Calibri"/>
              <a:cs typeface="Calibri"/>
              <a:sym typeface="Calibri"/>
            </a:endParaRPr>
          </a:p>
          <a:p>
            <a:pPr marL="457200" marR="0" lvl="1" indent="-412750" algn="l" rtl="0">
              <a:lnSpc>
                <a:spcPct val="80000"/>
              </a:lnSpc>
              <a:spcBef>
                <a:spcPts val="0"/>
              </a:spcBef>
              <a:spcAft>
                <a:spcPts val="0"/>
              </a:spcAft>
              <a:buClr>
                <a:schemeClr val="dk1"/>
              </a:buClr>
              <a:buSzPts val="2900"/>
              <a:buFont typeface="Calibri"/>
              <a:buChar char="-"/>
            </a:pPr>
            <a:r>
              <a:rPr lang="en-GB" sz="2000">
                <a:solidFill>
                  <a:schemeClr val="dk1"/>
                </a:solidFill>
                <a:latin typeface="Calibri"/>
                <a:ea typeface="Calibri"/>
                <a:cs typeface="Calibri"/>
                <a:sym typeface="Calibri"/>
              </a:rPr>
              <a:t>Variance increase has bigger impact on the MA than mean increase</a:t>
            </a:r>
            <a:endParaRPr sz="2000">
              <a:solidFill>
                <a:schemeClr val="dk1"/>
              </a:solidFill>
              <a:latin typeface="Calibri"/>
              <a:ea typeface="Calibri"/>
              <a:cs typeface="Calibri"/>
              <a:sym typeface="Calibri"/>
            </a:endParaRPr>
          </a:p>
        </p:txBody>
      </p:sp>
      <p:sp>
        <p:nvSpPr>
          <p:cNvPr id="338" name="Google Shape;338;p32"/>
          <p:cNvSpPr txBox="1"/>
          <p:nvPr/>
        </p:nvSpPr>
        <p:spPr>
          <a:xfrm>
            <a:off x="459925" y="4192188"/>
            <a:ext cx="7466700" cy="16377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None/>
            </a:pPr>
            <a:r>
              <a:rPr lang="en-GB" sz="2000" b="1">
                <a:solidFill>
                  <a:schemeClr val="dk1"/>
                </a:solidFill>
                <a:latin typeface="Calibri"/>
                <a:ea typeface="Calibri"/>
                <a:cs typeface="Calibri"/>
                <a:sym typeface="Calibri"/>
              </a:rPr>
              <a:t>Climate Analysis</a:t>
            </a:r>
            <a:r>
              <a:rPr lang="en-GB" sz="2000">
                <a:solidFill>
                  <a:schemeClr val="dk1"/>
                </a:solidFill>
                <a:latin typeface="Calibri"/>
                <a:ea typeface="Calibri"/>
                <a:cs typeface="Calibri"/>
                <a:sym typeface="Calibri"/>
              </a:rPr>
              <a:t> revealed that:</a:t>
            </a:r>
            <a:endParaRPr sz="2000">
              <a:solidFill>
                <a:schemeClr val="dk1"/>
              </a:solidFill>
              <a:latin typeface="Calibri"/>
              <a:ea typeface="Calibri"/>
              <a:cs typeface="Calibri"/>
              <a:sym typeface="Calibri"/>
            </a:endParaRPr>
          </a:p>
          <a:p>
            <a:pPr marL="457200" marR="0" lvl="1" indent="-412750" algn="l" rtl="0">
              <a:lnSpc>
                <a:spcPct val="80000"/>
              </a:lnSpc>
              <a:spcBef>
                <a:spcPts val="0"/>
              </a:spcBef>
              <a:spcAft>
                <a:spcPts val="0"/>
              </a:spcAft>
              <a:buClr>
                <a:schemeClr val="dk1"/>
              </a:buClr>
              <a:buSzPts val="2900"/>
              <a:buFont typeface="Calibri"/>
              <a:buChar char="-"/>
            </a:pPr>
            <a:r>
              <a:rPr lang="en-GB" sz="2000">
                <a:solidFill>
                  <a:schemeClr val="dk1"/>
                </a:solidFill>
                <a:latin typeface="Calibri"/>
                <a:ea typeface="Calibri"/>
                <a:cs typeface="Calibri"/>
                <a:sym typeface="Calibri"/>
              </a:rPr>
              <a:t>Prediction based on  rcp2.6 and rcp4.5 scenarios are ranging in the same levels, while rcp8.5 leads to bigger increase on MA</a:t>
            </a:r>
            <a:endParaRPr sz="2000">
              <a:solidFill>
                <a:schemeClr val="dk1"/>
              </a:solidFill>
              <a:latin typeface="Calibri"/>
              <a:ea typeface="Calibri"/>
              <a:cs typeface="Calibri"/>
              <a:sym typeface="Calibri"/>
            </a:endParaRPr>
          </a:p>
          <a:p>
            <a:pPr marL="457200" marR="0" lvl="1" indent="-412750" algn="l" rtl="0">
              <a:lnSpc>
                <a:spcPct val="80000"/>
              </a:lnSpc>
              <a:spcBef>
                <a:spcPts val="0"/>
              </a:spcBef>
              <a:spcAft>
                <a:spcPts val="0"/>
              </a:spcAft>
              <a:buClr>
                <a:schemeClr val="dk1"/>
              </a:buClr>
              <a:buSzPts val="2900"/>
              <a:buFont typeface="Calibri"/>
              <a:buChar char="-"/>
            </a:pPr>
            <a:r>
              <a:rPr lang="en-GB" sz="2000">
                <a:solidFill>
                  <a:schemeClr val="dk1"/>
                </a:solidFill>
                <a:latin typeface="Calibri"/>
                <a:ea typeface="Calibri"/>
                <a:cs typeface="Calibri"/>
                <a:sym typeface="Calibri"/>
              </a:rPr>
              <a:t>Germany will face the bigger increase of mosquitoes in  the long term</a:t>
            </a:r>
            <a:endParaRPr sz="1300">
              <a:latin typeface="Calibri"/>
              <a:ea typeface="Calibri"/>
              <a:cs typeface="Calibri"/>
              <a:sym typeface="Calibri"/>
            </a:endParaRPr>
          </a:p>
        </p:txBody>
      </p:sp>
      <p:sp>
        <p:nvSpPr>
          <p:cNvPr id="339" name="Google Shape;339;p32"/>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sp>
        <p:nvSpPr>
          <p:cNvPr id="340" name="Google Shape;340;p32"/>
          <p:cNvSpPr txBox="1"/>
          <p:nvPr/>
        </p:nvSpPr>
        <p:spPr>
          <a:xfrm>
            <a:off x="459925" y="2059325"/>
            <a:ext cx="7877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2000">
                <a:solidFill>
                  <a:schemeClr val="dk1"/>
                </a:solidFill>
                <a:latin typeface="Calibri"/>
                <a:ea typeface="Calibri"/>
                <a:cs typeface="Calibri"/>
                <a:sym typeface="Calibri"/>
              </a:rPr>
              <a:t>We test our methodology to </a:t>
            </a:r>
            <a:r>
              <a:rPr lang="en-GB" sz="2000" b="1">
                <a:solidFill>
                  <a:schemeClr val="dk1"/>
                </a:solidFill>
                <a:latin typeface="Calibri"/>
                <a:ea typeface="Calibri"/>
                <a:cs typeface="Calibri"/>
                <a:sym typeface="Calibri"/>
              </a:rPr>
              <a:t>3 cases of interest</a:t>
            </a:r>
            <a:r>
              <a:rPr lang="en-GB" sz="2000">
                <a:solidFill>
                  <a:schemeClr val="dk1"/>
                </a:solidFill>
                <a:latin typeface="Calibri"/>
                <a:ea typeface="Calibri"/>
                <a:cs typeface="Calibri"/>
                <a:sym typeface="Calibri"/>
              </a:rPr>
              <a:t>, Greece, Italy,Germany</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3"/>
          <p:cNvSpPr txBox="1">
            <a:spLocks noGrp="1"/>
          </p:cNvSpPr>
          <p:nvPr>
            <p:ph type="title"/>
          </p:nvPr>
        </p:nvSpPr>
        <p:spPr>
          <a:xfrm>
            <a:off x="426175" y="1898075"/>
            <a:ext cx="7704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Predicting Mosquito Abundance Anywhere on Earth</a:t>
            </a:r>
            <a:endParaRPr/>
          </a:p>
        </p:txBody>
      </p:sp>
      <p:sp>
        <p:nvSpPr>
          <p:cNvPr id="346" name="Google Shape;346;p33"/>
          <p:cNvSpPr txBox="1">
            <a:spLocks noGrp="1"/>
          </p:cNvSpPr>
          <p:nvPr>
            <p:ph type="body" idx="1"/>
          </p:nvPr>
        </p:nvSpPr>
        <p:spPr>
          <a:xfrm>
            <a:off x="302050" y="3501175"/>
            <a:ext cx="8229600" cy="1399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2100" b="1"/>
              <a:t>Lead by:</a:t>
            </a:r>
            <a:r>
              <a:rPr lang="en-GB" sz="2100"/>
              <a:t> Theoktisti Makridou</a:t>
            </a:r>
            <a:endParaRPr sz="2100"/>
          </a:p>
          <a:p>
            <a:pPr marL="0" lvl="0" indent="0" algn="l" rtl="0">
              <a:spcBef>
                <a:spcPts val="360"/>
              </a:spcBef>
              <a:spcAft>
                <a:spcPts val="0"/>
              </a:spcAft>
              <a:buNone/>
            </a:pPr>
            <a:endParaRPr sz="2100"/>
          </a:p>
        </p:txBody>
      </p:sp>
      <p:sp>
        <p:nvSpPr>
          <p:cNvPr id="347" name="Google Shape;347;p33"/>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348" name="Google Shape;348;p33"/>
          <p:cNvSpPr txBox="1"/>
          <p:nvPr/>
        </p:nvSpPr>
        <p:spPr>
          <a:xfrm>
            <a:off x="0" y="5554675"/>
            <a:ext cx="9144000" cy="648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a:solidFill>
                  <a:schemeClr val="dk1"/>
                </a:solidFill>
              </a:rPr>
              <a:t>Makridou et al, </a:t>
            </a:r>
            <a:r>
              <a:rPr lang="en-GB" i="1">
                <a:solidFill>
                  <a:schemeClr val="dk1"/>
                </a:solidFill>
              </a:rPr>
              <a:t>“A Study for Area-level Mosquito Abundance Prediction by Using Supervised Machine Learning Point-level Predictor”</a:t>
            </a:r>
            <a:r>
              <a:rPr lang="en-GB">
                <a:solidFill>
                  <a:schemeClr val="dk1"/>
                </a:solidFill>
              </a:rPr>
              <a:t>, International Conference on Mosquito Vectors and Epidemiology of West Nile Virus</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4"/>
          <p:cNvPicPr preferRelativeResize="0"/>
          <p:nvPr/>
        </p:nvPicPr>
        <p:blipFill rotWithShape="1">
          <a:blip r:embed="rId3">
            <a:alphaModFix/>
          </a:blip>
          <a:srcRect l="14317" t="5455"/>
          <a:stretch/>
        </p:blipFill>
        <p:spPr>
          <a:xfrm>
            <a:off x="297375" y="2234275"/>
            <a:ext cx="5303850" cy="3625467"/>
          </a:xfrm>
          <a:prstGeom prst="rect">
            <a:avLst/>
          </a:prstGeom>
          <a:noFill/>
          <a:ln>
            <a:noFill/>
          </a:ln>
        </p:spPr>
      </p:pic>
      <p:sp>
        <p:nvSpPr>
          <p:cNvPr id="354" name="Google Shape;354;p34"/>
          <p:cNvSpPr txBox="1"/>
          <p:nvPr/>
        </p:nvSpPr>
        <p:spPr>
          <a:xfrm>
            <a:off x="851075" y="1237475"/>
            <a:ext cx="7931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GB" sz="3000" b="1">
                <a:latin typeface="Calibri"/>
                <a:ea typeface="Calibri"/>
                <a:cs typeface="Calibri"/>
                <a:sym typeface="Calibri"/>
              </a:rPr>
              <a:t>Predicting Anywhere</a:t>
            </a:r>
            <a:endParaRPr sz="3000" b="1" i="0" u="none" strike="noStrike" cap="none">
              <a:solidFill>
                <a:srgbClr val="000000"/>
              </a:solidFill>
              <a:latin typeface="Calibri"/>
              <a:ea typeface="Calibri"/>
              <a:cs typeface="Calibri"/>
              <a:sym typeface="Calibri"/>
            </a:endParaRPr>
          </a:p>
        </p:txBody>
      </p:sp>
      <p:sp>
        <p:nvSpPr>
          <p:cNvPr id="355" name="Google Shape;355;p34"/>
          <p:cNvSpPr txBox="1"/>
          <p:nvPr/>
        </p:nvSpPr>
        <p:spPr>
          <a:xfrm>
            <a:off x="5696150" y="2371150"/>
            <a:ext cx="3345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b="1">
                <a:latin typeface="Calibri"/>
                <a:ea typeface="Calibri"/>
                <a:cs typeface="Calibri"/>
                <a:sym typeface="Calibri"/>
              </a:rPr>
              <a:t>Out of trap</a:t>
            </a:r>
            <a:r>
              <a:rPr lang="en-GB" sz="1700">
                <a:latin typeface="Calibri"/>
                <a:ea typeface="Calibri"/>
                <a:cs typeface="Calibri"/>
                <a:sym typeface="Calibri"/>
              </a:rPr>
              <a:t> predictions?</a:t>
            </a:r>
            <a:endParaRPr sz="1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7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Calibri"/>
              <a:ea typeface="Calibri"/>
              <a:cs typeface="Calibri"/>
              <a:sym typeface="Calibri"/>
            </a:endParaRPr>
          </a:p>
        </p:txBody>
      </p:sp>
      <p:pic>
        <p:nvPicPr>
          <p:cNvPr id="356" name="Google Shape;356;p34"/>
          <p:cNvPicPr preferRelativeResize="0"/>
          <p:nvPr/>
        </p:nvPicPr>
        <p:blipFill>
          <a:blip r:embed="rId4">
            <a:alphaModFix/>
          </a:blip>
          <a:stretch>
            <a:fillRect/>
          </a:stretch>
        </p:blipFill>
        <p:spPr>
          <a:xfrm>
            <a:off x="297375" y="2253127"/>
            <a:ext cx="5303851" cy="3595998"/>
          </a:xfrm>
          <a:prstGeom prst="rect">
            <a:avLst/>
          </a:prstGeom>
          <a:noFill/>
          <a:ln>
            <a:noFill/>
          </a:ln>
        </p:spPr>
      </p:pic>
      <p:sp>
        <p:nvSpPr>
          <p:cNvPr id="357" name="Google Shape;357;p34"/>
          <p:cNvSpPr txBox="1"/>
          <p:nvPr/>
        </p:nvSpPr>
        <p:spPr>
          <a:xfrm>
            <a:off x="5696150" y="3566325"/>
            <a:ext cx="3345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a:latin typeface="Calibri"/>
                <a:ea typeface="Calibri"/>
                <a:cs typeface="Calibri"/>
                <a:sym typeface="Calibri"/>
              </a:rPr>
              <a:t>What if we would like to give predictions for a </a:t>
            </a:r>
            <a:r>
              <a:rPr lang="en-GB" sz="1700" b="1">
                <a:latin typeface="Calibri"/>
                <a:ea typeface="Calibri"/>
                <a:cs typeface="Calibri"/>
                <a:sym typeface="Calibri"/>
              </a:rPr>
              <a:t>totally  new area</a:t>
            </a:r>
            <a:r>
              <a:rPr lang="en-GB" sz="1700">
                <a:latin typeface="Calibri"/>
                <a:ea typeface="Calibri"/>
                <a:cs typeface="Calibri"/>
                <a:sym typeface="Calibri"/>
              </a:rPr>
              <a:t>?</a:t>
            </a:r>
            <a:endParaRPr sz="1700" b="0" i="0" u="none" strike="noStrike" cap="none">
              <a:solidFill>
                <a:srgbClr val="000000"/>
              </a:solidFill>
              <a:latin typeface="Calibri"/>
              <a:ea typeface="Calibri"/>
              <a:cs typeface="Calibri"/>
              <a:sym typeface="Calibri"/>
            </a:endParaRPr>
          </a:p>
        </p:txBody>
      </p:sp>
      <p:sp>
        <p:nvSpPr>
          <p:cNvPr id="358" name="Google Shape;358;p34"/>
          <p:cNvSpPr txBox="1"/>
          <p:nvPr/>
        </p:nvSpPr>
        <p:spPr>
          <a:xfrm>
            <a:off x="5696150" y="2802825"/>
            <a:ext cx="33450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b="1">
                <a:latin typeface="Calibri"/>
                <a:ea typeface="Calibri"/>
                <a:cs typeface="Calibri"/>
                <a:sym typeface="Calibri"/>
              </a:rPr>
              <a:t>Information</a:t>
            </a:r>
            <a:r>
              <a:rPr lang="en-GB" sz="1700">
                <a:latin typeface="Calibri"/>
                <a:ea typeface="Calibri"/>
                <a:cs typeface="Calibri"/>
                <a:sym typeface="Calibri"/>
              </a:rPr>
              <a:t> about an</a:t>
            </a:r>
            <a:r>
              <a:rPr lang="en-GB" sz="1700" b="1">
                <a:latin typeface="Calibri"/>
                <a:ea typeface="Calibri"/>
                <a:cs typeface="Calibri"/>
                <a:sym typeface="Calibri"/>
              </a:rPr>
              <a:t> area </a:t>
            </a:r>
            <a:r>
              <a:rPr lang="en-GB" sz="1700">
                <a:latin typeface="Calibri"/>
                <a:ea typeface="Calibri"/>
                <a:cs typeface="Calibri"/>
                <a:sym typeface="Calibri"/>
              </a:rPr>
              <a:t>not a point?</a:t>
            </a:r>
            <a:endParaRPr sz="17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7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Calibri"/>
              <a:ea typeface="Calibri"/>
              <a:cs typeface="Calibri"/>
              <a:sym typeface="Calibri"/>
            </a:endParaRPr>
          </a:p>
        </p:txBody>
      </p:sp>
      <p:sp>
        <p:nvSpPr>
          <p:cNvPr id="359" name="Google Shape;359;p34"/>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5"/>
          <p:cNvPicPr preferRelativeResize="0"/>
          <p:nvPr/>
        </p:nvPicPr>
        <p:blipFill>
          <a:blip r:embed="rId3">
            <a:alphaModFix/>
          </a:blip>
          <a:stretch>
            <a:fillRect/>
          </a:stretch>
        </p:blipFill>
        <p:spPr>
          <a:xfrm flipH="1">
            <a:off x="5337012" y="1035275"/>
            <a:ext cx="1295569" cy="1295550"/>
          </a:xfrm>
          <a:prstGeom prst="rect">
            <a:avLst/>
          </a:prstGeom>
          <a:noFill/>
          <a:ln>
            <a:noFill/>
          </a:ln>
        </p:spPr>
      </p:pic>
      <p:sp>
        <p:nvSpPr>
          <p:cNvPr id="365" name="Google Shape;365;p35"/>
          <p:cNvSpPr txBox="1"/>
          <p:nvPr/>
        </p:nvSpPr>
        <p:spPr>
          <a:xfrm>
            <a:off x="354575" y="1145775"/>
            <a:ext cx="7931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latin typeface="Calibri"/>
                <a:ea typeface="Calibri"/>
                <a:cs typeface="Calibri"/>
                <a:sym typeface="Calibri"/>
              </a:rPr>
              <a:t>                              Methodology</a:t>
            </a:r>
            <a:endParaRPr sz="3000" b="1" i="0" u="none" strike="noStrike" cap="none">
              <a:solidFill>
                <a:srgbClr val="000000"/>
              </a:solidFill>
              <a:latin typeface="Calibri"/>
              <a:ea typeface="Calibri"/>
              <a:cs typeface="Calibri"/>
              <a:sym typeface="Calibri"/>
            </a:endParaRPr>
          </a:p>
        </p:txBody>
      </p:sp>
      <p:sp>
        <p:nvSpPr>
          <p:cNvPr id="366" name="Google Shape;366;p35"/>
          <p:cNvSpPr txBox="1"/>
          <p:nvPr/>
        </p:nvSpPr>
        <p:spPr>
          <a:xfrm>
            <a:off x="0" y="1993075"/>
            <a:ext cx="4587600" cy="446400"/>
          </a:xfrm>
          <a:prstGeom prst="rect">
            <a:avLst/>
          </a:prstGeom>
          <a:noFill/>
          <a:ln>
            <a:noFill/>
          </a:ln>
        </p:spPr>
        <p:txBody>
          <a:bodyPr spcFirstLastPara="1" wrap="square" lIns="91425" tIns="91425" rIns="91425" bIns="91425" anchor="t" anchorCtr="0">
            <a:spAutoFit/>
          </a:bodyPr>
          <a:lstStyle/>
          <a:p>
            <a:pPr marL="285750" marR="0" lvl="0" indent="-304800" algn="l" rtl="0">
              <a:lnSpc>
                <a:spcPct val="150000"/>
              </a:lnSpc>
              <a:spcBef>
                <a:spcPts val="0"/>
              </a:spcBef>
              <a:spcAft>
                <a:spcPts val="0"/>
              </a:spcAft>
              <a:buClr>
                <a:srgbClr val="000000"/>
              </a:buClr>
              <a:buSzPts val="1700"/>
              <a:buFont typeface="Arial"/>
              <a:buChar char="•"/>
            </a:pPr>
            <a:r>
              <a:rPr lang="en-GB" sz="1700">
                <a:latin typeface="Calibri"/>
                <a:ea typeface="Calibri"/>
                <a:cs typeface="Calibri"/>
                <a:sym typeface="Calibri"/>
              </a:rPr>
              <a:t>Oversample the space with a given </a:t>
            </a:r>
            <a:r>
              <a:rPr lang="en-GB" sz="1700" b="1">
                <a:latin typeface="Calibri"/>
                <a:ea typeface="Calibri"/>
                <a:cs typeface="Calibri"/>
                <a:sym typeface="Calibri"/>
              </a:rPr>
              <a:t>density λ</a:t>
            </a:r>
            <a:endParaRPr sz="1700" i="0" u="none" strike="noStrike" cap="none">
              <a:solidFill>
                <a:srgbClr val="000000"/>
              </a:solidFill>
              <a:latin typeface="Calibri"/>
              <a:ea typeface="Calibri"/>
              <a:cs typeface="Calibri"/>
              <a:sym typeface="Calibri"/>
            </a:endParaRPr>
          </a:p>
        </p:txBody>
      </p:sp>
      <p:pic>
        <p:nvPicPr>
          <p:cNvPr id="367" name="Google Shape;367;p35"/>
          <p:cNvPicPr preferRelativeResize="0"/>
          <p:nvPr/>
        </p:nvPicPr>
        <p:blipFill rotWithShape="1">
          <a:blip r:embed="rId4">
            <a:alphaModFix/>
          </a:blip>
          <a:srcRect l="10879" t="9453" r="8050"/>
          <a:stretch/>
        </p:blipFill>
        <p:spPr>
          <a:xfrm>
            <a:off x="4492000" y="2624175"/>
            <a:ext cx="4587476" cy="3795650"/>
          </a:xfrm>
          <a:prstGeom prst="rect">
            <a:avLst/>
          </a:prstGeom>
          <a:noFill/>
          <a:ln>
            <a:noFill/>
          </a:ln>
        </p:spPr>
      </p:pic>
      <p:sp>
        <p:nvSpPr>
          <p:cNvPr id="368" name="Google Shape;368;p35"/>
          <p:cNvSpPr txBox="1"/>
          <p:nvPr/>
        </p:nvSpPr>
        <p:spPr>
          <a:xfrm>
            <a:off x="0" y="2462417"/>
            <a:ext cx="4422000" cy="708000"/>
          </a:xfrm>
          <a:prstGeom prst="rect">
            <a:avLst/>
          </a:prstGeom>
          <a:noFill/>
          <a:ln>
            <a:noFill/>
          </a:ln>
        </p:spPr>
        <p:txBody>
          <a:bodyPr spcFirstLastPara="1" wrap="square" lIns="91425" tIns="91425" rIns="91425" bIns="91425" anchor="t" anchorCtr="0">
            <a:spAutoFit/>
          </a:bodyPr>
          <a:lstStyle/>
          <a:p>
            <a:pPr marL="285750" lvl="0" indent="-304800" algn="l" rtl="0">
              <a:lnSpc>
                <a:spcPct val="100000"/>
              </a:lnSpc>
              <a:spcBef>
                <a:spcPts val="0"/>
              </a:spcBef>
              <a:spcAft>
                <a:spcPts val="0"/>
              </a:spcAft>
              <a:buClr>
                <a:schemeClr val="dk1"/>
              </a:buClr>
              <a:buSzPts val="1700"/>
              <a:buChar char="•"/>
            </a:pPr>
            <a:r>
              <a:rPr lang="en-GB" sz="1700">
                <a:solidFill>
                  <a:schemeClr val="dk1"/>
                </a:solidFill>
                <a:latin typeface="Calibri"/>
                <a:ea typeface="Calibri"/>
                <a:cs typeface="Calibri"/>
                <a:sym typeface="Calibri"/>
              </a:rPr>
              <a:t>Delete the points closer than a given distance: similar to</a:t>
            </a:r>
            <a:r>
              <a:rPr lang="en-GB" sz="1700" b="1">
                <a:solidFill>
                  <a:schemeClr val="dk1"/>
                </a:solidFill>
                <a:latin typeface="Calibri"/>
                <a:ea typeface="Calibri"/>
                <a:cs typeface="Calibri"/>
                <a:sym typeface="Calibri"/>
              </a:rPr>
              <a:t> hard core point process</a:t>
            </a:r>
            <a:endParaRPr sz="1700">
              <a:latin typeface="Calibri"/>
              <a:ea typeface="Calibri"/>
              <a:cs typeface="Calibri"/>
              <a:sym typeface="Calibri"/>
            </a:endParaRPr>
          </a:p>
        </p:txBody>
      </p:sp>
      <p:grpSp>
        <p:nvGrpSpPr>
          <p:cNvPr id="369" name="Google Shape;369;p35"/>
          <p:cNvGrpSpPr/>
          <p:nvPr/>
        </p:nvGrpSpPr>
        <p:grpSpPr>
          <a:xfrm>
            <a:off x="5233675" y="3146375"/>
            <a:ext cx="2791455" cy="2659800"/>
            <a:chOff x="3814975" y="3600363"/>
            <a:chExt cx="2791455" cy="2659800"/>
          </a:xfrm>
        </p:grpSpPr>
        <p:sp>
          <p:nvSpPr>
            <p:cNvPr id="370" name="Google Shape;370;p35"/>
            <p:cNvSpPr/>
            <p:nvPr/>
          </p:nvSpPr>
          <p:spPr>
            <a:xfrm>
              <a:off x="5244350" y="46157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a:off x="5212800" y="48676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rot="1391915">
              <a:off x="5691665" y="486327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a:off x="5244350" y="51194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a:off x="4876450" y="49205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p:nvPr/>
          </p:nvSpPr>
          <p:spPr>
            <a:xfrm>
              <a:off x="5396750" y="47681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5"/>
            <p:cNvSpPr/>
            <p:nvPr/>
          </p:nvSpPr>
          <p:spPr>
            <a:xfrm>
              <a:off x="5365200" y="50200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5"/>
            <p:cNvSpPr/>
            <p:nvPr/>
          </p:nvSpPr>
          <p:spPr>
            <a:xfrm rot="1391915">
              <a:off x="5771515" y="506346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5"/>
            <p:cNvSpPr/>
            <p:nvPr/>
          </p:nvSpPr>
          <p:spPr>
            <a:xfrm>
              <a:off x="5528250" y="46340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a:off x="5028850" y="50729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5"/>
            <p:cNvSpPr/>
            <p:nvPr/>
          </p:nvSpPr>
          <p:spPr>
            <a:xfrm rot="1391915">
              <a:off x="5691665" y="486327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rot="1391915">
              <a:off x="5563235" y="5082232"/>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rot="1391915">
              <a:off x="6059065" y="447339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5"/>
            <p:cNvSpPr/>
            <p:nvPr/>
          </p:nvSpPr>
          <p:spPr>
            <a:xfrm rot="1391915">
              <a:off x="5700479" y="453583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5388950" y="44350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rot="1391915">
              <a:off x="5771515" y="506346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rot="1391915">
              <a:off x="5850785" y="4492158"/>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rot="1391915">
              <a:off x="6138915" y="467357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5"/>
            <p:cNvSpPr/>
            <p:nvPr/>
          </p:nvSpPr>
          <p:spPr>
            <a:xfrm rot="1391915">
              <a:off x="5780328" y="473602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a:off x="4182875" y="42999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5"/>
            <p:cNvSpPr/>
            <p:nvPr/>
          </p:nvSpPr>
          <p:spPr>
            <a:xfrm>
              <a:off x="4151325" y="45518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5"/>
            <p:cNvSpPr/>
            <p:nvPr/>
          </p:nvSpPr>
          <p:spPr>
            <a:xfrm rot="1391915">
              <a:off x="4630190" y="454753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5"/>
            <p:cNvSpPr/>
            <p:nvPr/>
          </p:nvSpPr>
          <p:spPr>
            <a:xfrm>
              <a:off x="4182875" y="480373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5"/>
            <p:cNvSpPr/>
            <p:nvPr/>
          </p:nvSpPr>
          <p:spPr>
            <a:xfrm>
              <a:off x="3814975" y="46047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4335275" y="44523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5"/>
            <p:cNvSpPr/>
            <p:nvPr/>
          </p:nvSpPr>
          <p:spPr>
            <a:xfrm>
              <a:off x="4303725" y="47042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rot="1391915">
              <a:off x="4710040" y="4747726"/>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p:nvPr/>
          </p:nvSpPr>
          <p:spPr>
            <a:xfrm>
              <a:off x="4466775" y="43182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p:nvPr/>
          </p:nvSpPr>
          <p:spPr>
            <a:xfrm>
              <a:off x="3967375" y="47571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5"/>
            <p:cNvSpPr/>
            <p:nvPr/>
          </p:nvSpPr>
          <p:spPr>
            <a:xfrm rot="1391915">
              <a:off x="4630190" y="454753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rot="1391915">
              <a:off x="4501760" y="476649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rot="1391915">
              <a:off x="4997590" y="4157652"/>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rot="1391915">
              <a:off x="4639004" y="4220101"/>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4327475" y="41193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rot="1391915">
              <a:off x="4710040" y="4747726"/>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rot="1391915">
              <a:off x="4789310" y="417642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rot="1391915">
              <a:off x="5077440" y="4357841"/>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rot="1391915">
              <a:off x="4871253" y="449649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3903650" y="52362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3872100" y="54881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rot="1391915">
              <a:off x="4350965" y="548382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4056050" y="53886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4024500" y="56405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rot="1391915">
              <a:off x="4430815" y="568401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4187550" y="52545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rot="1391915">
              <a:off x="4350965" y="548382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rot="1391915">
              <a:off x="4222535" y="5702782"/>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rot="1391915">
              <a:off x="4718365" y="509394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rot="1391915">
              <a:off x="4359779" y="515638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4048250" y="50556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rot="1391915">
              <a:off x="4430815" y="568401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rot="1391915">
              <a:off x="4510085" y="5112708"/>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rot="1391915">
              <a:off x="4798215" y="529412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rot="1391915">
              <a:off x="4439628" y="535657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4576350" y="56634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4544800" y="59152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4576350" y="61671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4728750" y="58158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4697200" y="60676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4860250" y="56817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4360850" y="61206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rot="1391915">
              <a:off x="4895235" y="612991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rot="1391915">
              <a:off x="5391065" y="552107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rot="1391915">
              <a:off x="5032479" y="5583526"/>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4720950" y="54827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rot="1391915">
              <a:off x="5182785" y="553984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5619025" y="37810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5587475" y="40329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rot="1391915">
              <a:off x="6066340" y="402857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5619025" y="42847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5251125" y="40858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771425" y="39334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739875" y="41853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rot="1391915">
              <a:off x="6146190" y="422876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902925" y="37993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5403525" y="42382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rot="1391915">
              <a:off x="6066340" y="402857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rot="1391915">
              <a:off x="5937910" y="4247532"/>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rot="1391915">
              <a:off x="6433740" y="363869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rot="1391915">
              <a:off x="6075154" y="370113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5763625" y="360036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rot="1391915">
              <a:off x="6146190" y="422876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rot="1391915">
              <a:off x="6225460" y="3657458"/>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rot="1391915">
              <a:off x="6513590" y="383887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rot="1391915">
              <a:off x="6155003" y="390132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5396100" y="53357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4024500" y="41165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4481700" y="37355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5"/>
          <p:cNvGrpSpPr/>
          <p:nvPr/>
        </p:nvGrpSpPr>
        <p:grpSpPr>
          <a:xfrm>
            <a:off x="5233688" y="3159213"/>
            <a:ext cx="2791455" cy="2634109"/>
            <a:chOff x="321150" y="3070088"/>
            <a:chExt cx="2791455" cy="2634109"/>
          </a:xfrm>
        </p:grpSpPr>
        <p:sp>
          <p:nvSpPr>
            <p:cNvPr id="459" name="Google Shape;459;p35"/>
            <p:cNvSpPr/>
            <p:nvPr/>
          </p:nvSpPr>
          <p:spPr>
            <a:xfrm>
              <a:off x="1750525" y="40854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rot="1391915">
              <a:off x="2197840" y="433300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750525" y="458920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902925" y="42378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rot="1391915">
              <a:off x="2277690" y="453318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535025" y="45426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rot="1391915">
              <a:off x="2197840" y="433300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rot="1391915">
              <a:off x="2069410" y="455195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rot="1391915">
              <a:off x="2565240" y="394311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rot="1391915">
              <a:off x="2206654" y="400556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895125" y="39047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rot="1391915">
              <a:off x="2277690" y="453318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rot="1391915">
              <a:off x="2645090" y="414330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657500" y="40215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321150" y="40745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841450" y="39221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rot="1391915">
              <a:off x="1216215" y="4217451"/>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rot="1391915">
              <a:off x="1007935" y="423621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rot="1391915">
              <a:off x="1503765" y="362737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rot="1391915">
              <a:off x="1145179" y="3689826"/>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833650" y="35890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rot="1391915">
              <a:off x="1583615" y="3827566"/>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rot="1391915">
              <a:off x="1377428" y="3966215"/>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378275" y="49578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rot="1391915">
              <a:off x="857140" y="495355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rot="1391915">
              <a:off x="936990" y="515373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693725" y="47242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rot="1391915">
              <a:off x="728710" y="517250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554425" y="452533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rot="1391915">
              <a:off x="936990" y="515373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rot="1391915">
              <a:off x="1016260" y="4582433"/>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rot="1391915">
              <a:off x="1304390" y="476385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1203375" y="5537413"/>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1366425" y="51514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867025" y="559033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rot="1391915">
              <a:off x="1401410" y="559964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rot="1391915">
              <a:off x="1897240" y="4990802"/>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1227125" y="49524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rot="1391915">
              <a:off x="1688960" y="5009570"/>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093650" y="35026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1757300" y="3555550"/>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246050" y="365502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rot="1391915">
              <a:off x="2652365" y="369848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409100" y="326903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rot="1391915">
              <a:off x="2444085" y="3717257"/>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269800" y="3070088"/>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rot="1391915">
              <a:off x="2652365" y="3698489"/>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rot="1391915">
              <a:off x="3019765" y="3308604"/>
              <a:ext cx="77681" cy="93004"/>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1902275" y="48054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530675" y="35862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987875" y="3205275"/>
              <a:ext cx="77700" cy="930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35"/>
          <p:cNvSpPr txBox="1"/>
          <p:nvPr/>
        </p:nvSpPr>
        <p:spPr>
          <a:xfrm>
            <a:off x="0" y="3193358"/>
            <a:ext cx="4422000" cy="969600"/>
          </a:xfrm>
          <a:prstGeom prst="rect">
            <a:avLst/>
          </a:prstGeom>
          <a:noFill/>
          <a:ln>
            <a:noFill/>
          </a:ln>
        </p:spPr>
        <p:txBody>
          <a:bodyPr spcFirstLastPara="1" wrap="square" lIns="91425" tIns="91425" rIns="91425" bIns="91425" anchor="t" anchorCtr="0">
            <a:spAutoFit/>
          </a:bodyPr>
          <a:lstStyle/>
          <a:p>
            <a:pPr marL="285750" lvl="0" indent="-304800" algn="l" rtl="0">
              <a:lnSpc>
                <a:spcPct val="100000"/>
              </a:lnSpc>
              <a:spcBef>
                <a:spcPts val="0"/>
              </a:spcBef>
              <a:spcAft>
                <a:spcPts val="0"/>
              </a:spcAft>
              <a:buClr>
                <a:schemeClr val="dk1"/>
              </a:buClr>
              <a:buSzPts val="1700"/>
              <a:buChar char="•"/>
            </a:pPr>
            <a:r>
              <a:rPr lang="en-GB" sz="1700">
                <a:solidFill>
                  <a:schemeClr val="dk1"/>
                </a:solidFill>
                <a:latin typeface="Calibri"/>
                <a:ea typeface="Calibri"/>
                <a:cs typeface="Calibri"/>
                <a:sym typeface="Calibri"/>
              </a:rPr>
              <a:t>For the remain points obtain the </a:t>
            </a:r>
            <a:r>
              <a:rPr lang="en-GB" sz="1700" b="1">
                <a:solidFill>
                  <a:schemeClr val="dk1"/>
                </a:solidFill>
                <a:latin typeface="Calibri"/>
                <a:ea typeface="Calibri"/>
                <a:cs typeface="Calibri"/>
                <a:sym typeface="Calibri"/>
              </a:rPr>
              <a:t>OE</a:t>
            </a:r>
            <a:r>
              <a:rPr lang="en-GB" sz="1700">
                <a:solidFill>
                  <a:schemeClr val="dk1"/>
                </a:solidFill>
                <a:latin typeface="Calibri"/>
                <a:ea typeface="Calibri"/>
                <a:cs typeface="Calibri"/>
                <a:sym typeface="Calibri"/>
              </a:rPr>
              <a:t>, </a:t>
            </a:r>
            <a:r>
              <a:rPr lang="en-GB" sz="1700" b="1">
                <a:solidFill>
                  <a:schemeClr val="dk1"/>
                </a:solidFill>
                <a:latin typeface="Calibri"/>
                <a:ea typeface="Calibri"/>
                <a:cs typeface="Calibri"/>
                <a:sym typeface="Calibri"/>
              </a:rPr>
              <a:t>geomorphological</a:t>
            </a:r>
            <a:r>
              <a:rPr lang="en-GB" sz="1700">
                <a:solidFill>
                  <a:schemeClr val="dk1"/>
                </a:solidFill>
                <a:latin typeface="Calibri"/>
                <a:ea typeface="Calibri"/>
                <a:cs typeface="Calibri"/>
                <a:sym typeface="Calibri"/>
              </a:rPr>
              <a:t>, </a:t>
            </a:r>
            <a:r>
              <a:rPr lang="en-GB" sz="1700" b="1">
                <a:solidFill>
                  <a:schemeClr val="dk1"/>
                </a:solidFill>
                <a:latin typeface="Calibri"/>
                <a:ea typeface="Calibri"/>
                <a:cs typeface="Calibri"/>
                <a:sym typeface="Calibri"/>
              </a:rPr>
              <a:t>meteorological</a:t>
            </a:r>
            <a:r>
              <a:rPr lang="en-GB" sz="1700">
                <a:solidFill>
                  <a:schemeClr val="dk1"/>
                </a:solidFill>
                <a:latin typeface="Calibri"/>
                <a:ea typeface="Calibri"/>
                <a:cs typeface="Calibri"/>
                <a:sym typeface="Calibri"/>
              </a:rPr>
              <a:t>,  information</a:t>
            </a:r>
            <a:endParaRPr sz="1700">
              <a:latin typeface="Calibri"/>
              <a:ea typeface="Calibri"/>
              <a:cs typeface="Calibri"/>
              <a:sym typeface="Calibri"/>
            </a:endParaRPr>
          </a:p>
        </p:txBody>
      </p:sp>
      <p:sp>
        <p:nvSpPr>
          <p:cNvPr id="511" name="Google Shape;511;p35"/>
          <p:cNvSpPr/>
          <p:nvPr/>
        </p:nvSpPr>
        <p:spPr>
          <a:xfrm rot="-6730312">
            <a:off x="5450597" y="1240384"/>
            <a:ext cx="1068402" cy="3153283"/>
          </a:xfrm>
          <a:prstGeom prst="rightBrace">
            <a:avLst>
              <a:gd name="adj1" fmla="val 37619"/>
              <a:gd name="adj2" fmla="val 58147"/>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txBox="1"/>
          <p:nvPr/>
        </p:nvSpPr>
        <p:spPr>
          <a:xfrm>
            <a:off x="0" y="4185900"/>
            <a:ext cx="4422000" cy="708000"/>
          </a:xfrm>
          <a:prstGeom prst="rect">
            <a:avLst/>
          </a:prstGeom>
          <a:noFill/>
          <a:ln>
            <a:noFill/>
          </a:ln>
        </p:spPr>
        <p:txBody>
          <a:bodyPr spcFirstLastPara="1" wrap="square" lIns="91425" tIns="91425" rIns="91425" bIns="91425" anchor="t" anchorCtr="0">
            <a:spAutoFit/>
          </a:bodyPr>
          <a:lstStyle/>
          <a:p>
            <a:pPr marL="285750" lvl="0" indent="-304800" algn="l" rtl="0">
              <a:lnSpc>
                <a:spcPct val="100000"/>
              </a:lnSpc>
              <a:spcBef>
                <a:spcPts val="0"/>
              </a:spcBef>
              <a:spcAft>
                <a:spcPts val="0"/>
              </a:spcAft>
              <a:buClr>
                <a:schemeClr val="dk1"/>
              </a:buClr>
              <a:buSzPts val="1700"/>
              <a:buChar char="•"/>
            </a:pPr>
            <a:r>
              <a:rPr lang="en-GB" sz="1700" b="1">
                <a:solidFill>
                  <a:schemeClr val="dk1"/>
                </a:solidFill>
                <a:latin typeface="Calibri"/>
                <a:ea typeface="Calibri"/>
                <a:cs typeface="Calibri"/>
                <a:sym typeface="Calibri"/>
              </a:rPr>
              <a:t>Predict for each point</a:t>
            </a:r>
            <a:r>
              <a:rPr lang="en-GB" sz="1700">
                <a:solidFill>
                  <a:schemeClr val="dk1"/>
                </a:solidFill>
                <a:latin typeface="Calibri"/>
                <a:ea typeface="Calibri"/>
                <a:cs typeface="Calibri"/>
                <a:sym typeface="Calibri"/>
              </a:rPr>
              <a:t>, and after we </a:t>
            </a:r>
            <a:r>
              <a:rPr lang="en-GB" sz="1700" b="1">
                <a:solidFill>
                  <a:schemeClr val="dk1"/>
                </a:solidFill>
                <a:latin typeface="Calibri"/>
                <a:ea typeface="Calibri"/>
                <a:cs typeface="Calibri"/>
                <a:sym typeface="Calibri"/>
              </a:rPr>
              <a:t>merge </a:t>
            </a:r>
            <a:r>
              <a:rPr lang="en-GB" sz="1700">
                <a:solidFill>
                  <a:schemeClr val="dk1"/>
                </a:solidFill>
                <a:latin typeface="Calibri"/>
                <a:ea typeface="Calibri"/>
                <a:cs typeface="Calibri"/>
                <a:sym typeface="Calibri"/>
              </a:rPr>
              <a:t>the information to</a:t>
            </a:r>
            <a:r>
              <a:rPr lang="en-GB" sz="1700" b="1">
                <a:solidFill>
                  <a:schemeClr val="dk1"/>
                </a:solidFill>
                <a:latin typeface="Calibri"/>
                <a:ea typeface="Calibri"/>
                <a:cs typeface="Calibri"/>
                <a:sym typeface="Calibri"/>
              </a:rPr>
              <a:t> area level</a:t>
            </a:r>
            <a:endParaRPr sz="1700">
              <a:latin typeface="Calibri"/>
              <a:ea typeface="Calibri"/>
              <a:cs typeface="Calibri"/>
              <a:sym typeface="Calibri"/>
            </a:endParaRPr>
          </a:p>
        </p:txBody>
      </p:sp>
      <p:sp>
        <p:nvSpPr>
          <p:cNvPr id="513" name="Google Shape;513;p35"/>
          <p:cNvSpPr txBox="1"/>
          <p:nvPr/>
        </p:nvSpPr>
        <p:spPr>
          <a:xfrm>
            <a:off x="0" y="4916850"/>
            <a:ext cx="4422000" cy="708000"/>
          </a:xfrm>
          <a:prstGeom prst="rect">
            <a:avLst/>
          </a:prstGeom>
          <a:noFill/>
          <a:ln>
            <a:noFill/>
          </a:ln>
        </p:spPr>
        <p:txBody>
          <a:bodyPr spcFirstLastPara="1" wrap="square" lIns="91425" tIns="91425" rIns="91425" bIns="91425" anchor="t" anchorCtr="0">
            <a:spAutoFit/>
          </a:bodyPr>
          <a:lstStyle/>
          <a:p>
            <a:pPr marL="285750" lvl="0" indent="-304800" algn="l" rtl="0">
              <a:lnSpc>
                <a:spcPct val="100000"/>
              </a:lnSpc>
              <a:spcBef>
                <a:spcPts val="0"/>
              </a:spcBef>
              <a:spcAft>
                <a:spcPts val="0"/>
              </a:spcAft>
              <a:buClr>
                <a:schemeClr val="dk1"/>
              </a:buClr>
              <a:buSzPts val="1700"/>
              <a:buChar char="•"/>
            </a:pPr>
            <a:r>
              <a:rPr lang="en-GB" sz="1700">
                <a:solidFill>
                  <a:schemeClr val="dk1"/>
                </a:solidFill>
                <a:latin typeface="Calibri"/>
                <a:ea typeface="Calibri"/>
                <a:cs typeface="Calibri"/>
                <a:sym typeface="Calibri"/>
              </a:rPr>
              <a:t>For </a:t>
            </a:r>
            <a:r>
              <a:rPr lang="en-GB" sz="1700" b="1">
                <a:solidFill>
                  <a:schemeClr val="dk1"/>
                </a:solidFill>
                <a:latin typeface="Calibri"/>
                <a:ea typeface="Calibri"/>
                <a:cs typeface="Calibri"/>
                <a:sym typeface="Calibri"/>
              </a:rPr>
              <a:t>validation</a:t>
            </a:r>
            <a:r>
              <a:rPr lang="en-GB" sz="1700">
                <a:solidFill>
                  <a:schemeClr val="dk1"/>
                </a:solidFill>
                <a:latin typeface="Calibri"/>
                <a:ea typeface="Calibri"/>
                <a:cs typeface="Calibri"/>
                <a:sym typeface="Calibri"/>
              </a:rPr>
              <a:t> compare with the corresponding </a:t>
            </a:r>
            <a:r>
              <a:rPr lang="en-GB" sz="1700" b="1">
                <a:solidFill>
                  <a:schemeClr val="dk1"/>
                </a:solidFill>
                <a:latin typeface="Calibri"/>
                <a:ea typeface="Calibri"/>
                <a:cs typeface="Calibri"/>
                <a:sym typeface="Calibri"/>
              </a:rPr>
              <a:t>real measurements</a:t>
            </a:r>
            <a:endParaRPr sz="1700">
              <a:latin typeface="Calibri"/>
              <a:ea typeface="Calibri"/>
              <a:cs typeface="Calibri"/>
              <a:sym typeface="Calibri"/>
            </a:endParaRPr>
          </a:p>
        </p:txBody>
      </p:sp>
      <p:grpSp>
        <p:nvGrpSpPr>
          <p:cNvPr id="514" name="Google Shape;514;p35"/>
          <p:cNvGrpSpPr/>
          <p:nvPr/>
        </p:nvGrpSpPr>
        <p:grpSpPr>
          <a:xfrm>
            <a:off x="6118488" y="3952050"/>
            <a:ext cx="1486900" cy="1227525"/>
            <a:chOff x="2673900" y="5453450"/>
            <a:chExt cx="1486900" cy="1227525"/>
          </a:xfrm>
        </p:grpSpPr>
        <p:sp>
          <p:nvSpPr>
            <p:cNvPr id="515" name="Google Shape;515;p35"/>
            <p:cNvSpPr/>
            <p:nvPr/>
          </p:nvSpPr>
          <p:spPr>
            <a:xfrm>
              <a:off x="2831825" y="5453450"/>
              <a:ext cx="77700" cy="930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673900" y="6208200"/>
              <a:ext cx="77700" cy="930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4083100" y="5810400"/>
              <a:ext cx="77700" cy="930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3467975" y="6587975"/>
              <a:ext cx="77700" cy="930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35"/>
          <p:cNvSpPr txBox="1"/>
          <p:nvPr/>
        </p:nvSpPr>
        <p:spPr>
          <a:xfrm>
            <a:off x="0" y="5564025"/>
            <a:ext cx="4422000" cy="708000"/>
          </a:xfrm>
          <a:prstGeom prst="rect">
            <a:avLst/>
          </a:prstGeom>
          <a:noFill/>
          <a:ln>
            <a:noFill/>
          </a:ln>
        </p:spPr>
        <p:txBody>
          <a:bodyPr spcFirstLastPara="1" wrap="square" lIns="91425" tIns="91425" rIns="91425" bIns="91425" anchor="t" anchorCtr="0">
            <a:spAutoFit/>
          </a:bodyPr>
          <a:lstStyle/>
          <a:p>
            <a:pPr marL="285750" lvl="0" indent="-304800" algn="l" rtl="0">
              <a:lnSpc>
                <a:spcPct val="100000"/>
              </a:lnSpc>
              <a:spcBef>
                <a:spcPts val="0"/>
              </a:spcBef>
              <a:spcAft>
                <a:spcPts val="0"/>
              </a:spcAft>
              <a:buClr>
                <a:schemeClr val="dk1"/>
              </a:buClr>
              <a:buSzPts val="1700"/>
              <a:buChar char="•"/>
            </a:pPr>
            <a:r>
              <a:rPr lang="en-GB" sz="1700">
                <a:solidFill>
                  <a:schemeClr val="dk1"/>
                </a:solidFill>
                <a:latin typeface="Calibri"/>
                <a:ea typeface="Calibri"/>
                <a:cs typeface="Calibri"/>
                <a:sym typeface="Calibri"/>
              </a:rPr>
              <a:t>We had to </a:t>
            </a:r>
            <a:r>
              <a:rPr lang="en-GB" sz="1700" b="1">
                <a:solidFill>
                  <a:schemeClr val="dk1"/>
                </a:solidFill>
                <a:latin typeface="Calibri"/>
                <a:ea typeface="Calibri"/>
                <a:cs typeface="Calibri"/>
                <a:sym typeface="Calibri"/>
              </a:rPr>
              <a:t>re-define </a:t>
            </a:r>
            <a:r>
              <a:rPr lang="en-GB" sz="1700">
                <a:solidFill>
                  <a:schemeClr val="dk1"/>
                </a:solidFill>
                <a:latin typeface="Calibri"/>
                <a:ea typeface="Calibri"/>
                <a:cs typeface="Calibri"/>
                <a:sym typeface="Calibri"/>
              </a:rPr>
              <a:t>what we mean </a:t>
            </a:r>
            <a:r>
              <a:rPr lang="en-GB" sz="1700" b="1">
                <a:solidFill>
                  <a:schemeClr val="dk1"/>
                </a:solidFill>
                <a:latin typeface="Calibri"/>
                <a:ea typeface="Calibri"/>
                <a:cs typeface="Calibri"/>
                <a:sym typeface="Calibri"/>
              </a:rPr>
              <a:t>fast</a:t>
            </a:r>
            <a:r>
              <a:rPr lang="en-GB" sz="1700">
                <a:solidFill>
                  <a:schemeClr val="dk1"/>
                </a:solidFill>
                <a:latin typeface="Calibri"/>
                <a:ea typeface="Calibri"/>
                <a:cs typeface="Calibri"/>
                <a:sym typeface="Calibri"/>
              </a:rPr>
              <a:t/>
            </a:r>
            <a:br>
              <a:rPr lang="en-GB" sz="1700">
                <a:solidFill>
                  <a:schemeClr val="dk1"/>
                </a:solidFill>
                <a:latin typeface="Calibri"/>
                <a:ea typeface="Calibri"/>
                <a:cs typeface="Calibri"/>
                <a:sym typeface="Calibri"/>
              </a:rPr>
            </a:br>
            <a:r>
              <a:rPr lang="en-GB" sz="1700" b="1">
                <a:solidFill>
                  <a:schemeClr val="dk1"/>
                </a:solidFill>
                <a:latin typeface="Calibri"/>
                <a:ea typeface="Calibri"/>
                <a:cs typeface="Calibri"/>
                <a:sym typeface="Calibri"/>
              </a:rPr>
              <a:t>1 sec x 1M points ~ 12 days</a:t>
            </a:r>
            <a:endParaRPr sz="1700" b="1">
              <a:latin typeface="Calibri"/>
              <a:ea typeface="Calibri"/>
              <a:cs typeface="Calibri"/>
              <a:sym typeface="Calibri"/>
            </a:endParaRPr>
          </a:p>
        </p:txBody>
      </p:sp>
      <p:sp>
        <p:nvSpPr>
          <p:cNvPr id="520" name="Google Shape;520;p35"/>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6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36"/>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526" name="Google Shape;526;p36"/>
          <p:cNvSpPr txBox="1"/>
          <p:nvPr/>
        </p:nvSpPr>
        <p:spPr>
          <a:xfrm>
            <a:off x="606450" y="1137622"/>
            <a:ext cx="79311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a:latin typeface="Calibri"/>
                <a:ea typeface="Calibri"/>
                <a:cs typeface="Calibri"/>
                <a:sym typeface="Calibri"/>
              </a:rPr>
              <a:t>P</a:t>
            </a:r>
            <a:r>
              <a:rPr lang="en-GB" sz="3000" b="0" i="0" u="none" strike="noStrike" cap="none">
                <a:solidFill>
                  <a:srgbClr val="000000"/>
                </a:solidFill>
                <a:latin typeface="Calibri"/>
                <a:ea typeface="Calibri"/>
                <a:cs typeface="Calibri"/>
                <a:sym typeface="Calibri"/>
              </a:rPr>
              <a:t>redictions </a:t>
            </a:r>
            <a:r>
              <a:rPr lang="en-GB" sz="3000">
                <a:latin typeface="Calibri"/>
                <a:ea typeface="Calibri"/>
                <a:cs typeface="Calibri"/>
                <a:sym typeface="Calibri"/>
              </a:rPr>
              <a:t>S</a:t>
            </a:r>
            <a:r>
              <a:rPr lang="en-GB" sz="3000" b="0" i="0" u="none" strike="noStrike" cap="none">
                <a:solidFill>
                  <a:srgbClr val="000000"/>
                </a:solidFill>
                <a:latin typeface="Calibri"/>
                <a:ea typeface="Calibri"/>
                <a:cs typeface="Calibri"/>
                <a:sym typeface="Calibri"/>
              </a:rPr>
              <a:t>pecifi</a:t>
            </a:r>
            <a:r>
              <a:rPr lang="en-GB" sz="3000">
                <a:latin typeface="Calibri"/>
                <a:ea typeface="Calibri"/>
                <a:cs typeface="Calibri"/>
                <a:sym typeface="Calibri"/>
              </a:rPr>
              <a:t>c Area</a:t>
            </a:r>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p:txBody>
      </p:sp>
      <p:pic>
        <p:nvPicPr>
          <p:cNvPr id="527" name="Google Shape;527;p36" descr="Map&#10;&#10;Description automatically generated"/>
          <p:cNvPicPr preferRelativeResize="0"/>
          <p:nvPr/>
        </p:nvPicPr>
        <p:blipFill rotWithShape="1">
          <a:blip r:embed="rId4">
            <a:alphaModFix/>
          </a:blip>
          <a:srcRect/>
          <a:stretch/>
        </p:blipFill>
        <p:spPr>
          <a:xfrm>
            <a:off x="44787" y="2375097"/>
            <a:ext cx="7956530" cy="2872152"/>
          </a:xfrm>
          <a:prstGeom prst="rect">
            <a:avLst/>
          </a:prstGeom>
          <a:noFill/>
          <a:ln>
            <a:noFill/>
          </a:ln>
        </p:spPr>
      </p:pic>
      <p:pic>
        <p:nvPicPr>
          <p:cNvPr id="528" name="Google Shape;528;p36" descr="Table&#10;&#10;Description automatically generated"/>
          <p:cNvPicPr preferRelativeResize="0"/>
          <p:nvPr/>
        </p:nvPicPr>
        <p:blipFill rotWithShape="1">
          <a:blip r:embed="rId5">
            <a:alphaModFix/>
          </a:blip>
          <a:srcRect l="4038" t="7561" r="52486"/>
          <a:stretch/>
        </p:blipFill>
        <p:spPr>
          <a:xfrm>
            <a:off x="8164468" y="2759026"/>
            <a:ext cx="934745" cy="2104293"/>
          </a:xfrm>
          <a:prstGeom prst="rect">
            <a:avLst/>
          </a:prstGeom>
          <a:noFill/>
          <a:ln>
            <a:noFill/>
          </a:ln>
        </p:spPr>
      </p:pic>
      <p:pic>
        <p:nvPicPr>
          <p:cNvPr id="529" name="Google Shape;529;p36" descr="Map&#10;&#10;Description automatically generated"/>
          <p:cNvPicPr preferRelativeResize="0"/>
          <p:nvPr/>
        </p:nvPicPr>
        <p:blipFill rotWithShape="1">
          <a:blip r:embed="rId6">
            <a:alphaModFix/>
          </a:blip>
          <a:srcRect/>
          <a:stretch/>
        </p:blipFill>
        <p:spPr>
          <a:xfrm>
            <a:off x="44775" y="2418725"/>
            <a:ext cx="7956550" cy="2872150"/>
          </a:xfrm>
          <a:prstGeom prst="rect">
            <a:avLst/>
          </a:prstGeom>
          <a:noFill/>
          <a:ln>
            <a:noFill/>
          </a:ln>
        </p:spPr>
      </p:pic>
      <p:pic>
        <p:nvPicPr>
          <p:cNvPr id="530" name="Google Shape;530;p36" descr="Map&#10;&#10;Description automatically generated"/>
          <p:cNvPicPr preferRelativeResize="0"/>
          <p:nvPr/>
        </p:nvPicPr>
        <p:blipFill rotWithShape="1">
          <a:blip r:embed="rId7">
            <a:alphaModFix/>
          </a:blip>
          <a:srcRect/>
          <a:stretch/>
        </p:blipFill>
        <p:spPr>
          <a:xfrm>
            <a:off x="32750" y="2375350"/>
            <a:ext cx="7980575" cy="2915525"/>
          </a:xfrm>
          <a:prstGeom prst="rect">
            <a:avLst/>
          </a:prstGeom>
          <a:noFill/>
          <a:ln>
            <a:noFill/>
          </a:ln>
        </p:spPr>
      </p:pic>
      <p:sp>
        <p:nvSpPr>
          <p:cNvPr id="531" name="Google Shape;531;p36"/>
          <p:cNvSpPr txBox="1"/>
          <p:nvPr/>
        </p:nvSpPr>
        <p:spPr>
          <a:xfrm>
            <a:off x="8236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17</a:t>
            </a:r>
            <a:endParaRPr>
              <a:latin typeface="Calibri"/>
              <a:ea typeface="Calibri"/>
              <a:cs typeface="Calibri"/>
              <a:sym typeface="Calibri"/>
            </a:endParaRPr>
          </a:p>
        </p:txBody>
      </p:sp>
      <p:sp>
        <p:nvSpPr>
          <p:cNvPr id="532" name="Google Shape;532;p36"/>
          <p:cNvSpPr txBox="1"/>
          <p:nvPr/>
        </p:nvSpPr>
        <p:spPr>
          <a:xfrm>
            <a:off x="3575450"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18</a:t>
            </a:r>
            <a:endParaRPr>
              <a:latin typeface="Calibri"/>
              <a:ea typeface="Calibri"/>
              <a:cs typeface="Calibri"/>
              <a:sym typeface="Calibri"/>
            </a:endParaRPr>
          </a:p>
        </p:txBody>
      </p:sp>
      <p:sp>
        <p:nvSpPr>
          <p:cNvPr id="533" name="Google Shape;533;p36"/>
          <p:cNvSpPr txBox="1"/>
          <p:nvPr/>
        </p:nvSpPr>
        <p:spPr>
          <a:xfrm>
            <a:off x="61958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20</a:t>
            </a:r>
            <a:endParaRPr>
              <a:latin typeface="Calibri"/>
              <a:ea typeface="Calibri"/>
              <a:cs typeface="Calibri"/>
              <a:sym typeface="Calibri"/>
            </a:endParaRPr>
          </a:p>
        </p:txBody>
      </p:sp>
      <p:sp>
        <p:nvSpPr>
          <p:cNvPr id="534" name="Google Shape;534;p36"/>
          <p:cNvSpPr txBox="1"/>
          <p:nvPr/>
        </p:nvSpPr>
        <p:spPr>
          <a:xfrm>
            <a:off x="8236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22</a:t>
            </a:r>
            <a:endParaRPr>
              <a:latin typeface="Calibri"/>
              <a:ea typeface="Calibri"/>
              <a:cs typeface="Calibri"/>
              <a:sym typeface="Calibri"/>
            </a:endParaRPr>
          </a:p>
        </p:txBody>
      </p:sp>
      <p:sp>
        <p:nvSpPr>
          <p:cNvPr id="535" name="Google Shape;535;p36"/>
          <p:cNvSpPr txBox="1"/>
          <p:nvPr/>
        </p:nvSpPr>
        <p:spPr>
          <a:xfrm>
            <a:off x="3575450"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23</a:t>
            </a:r>
            <a:endParaRPr>
              <a:latin typeface="Calibri"/>
              <a:ea typeface="Calibri"/>
              <a:cs typeface="Calibri"/>
              <a:sym typeface="Calibri"/>
            </a:endParaRPr>
          </a:p>
        </p:txBody>
      </p:sp>
      <p:sp>
        <p:nvSpPr>
          <p:cNvPr id="536" name="Google Shape;536;p36"/>
          <p:cNvSpPr txBox="1"/>
          <p:nvPr/>
        </p:nvSpPr>
        <p:spPr>
          <a:xfrm>
            <a:off x="61958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24</a:t>
            </a:r>
            <a:endParaRPr>
              <a:latin typeface="Calibri"/>
              <a:ea typeface="Calibri"/>
              <a:cs typeface="Calibri"/>
              <a:sym typeface="Calibri"/>
            </a:endParaRPr>
          </a:p>
        </p:txBody>
      </p:sp>
      <p:sp>
        <p:nvSpPr>
          <p:cNvPr id="537" name="Google Shape;537;p36"/>
          <p:cNvSpPr txBox="1"/>
          <p:nvPr/>
        </p:nvSpPr>
        <p:spPr>
          <a:xfrm>
            <a:off x="8236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25</a:t>
            </a:r>
            <a:endParaRPr>
              <a:latin typeface="Calibri"/>
              <a:ea typeface="Calibri"/>
              <a:cs typeface="Calibri"/>
              <a:sym typeface="Calibri"/>
            </a:endParaRPr>
          </a:p>
        </p:txBody>
      </p:sp>
      <p:sp>
        <p:nvSpPr>
          <p:cNvPr id="538" name="Google Shape;538;p36"/>
          <p:cNvSpPr txBox="1"/>
          <p:nvPr/>
        </p:nvSpPr>
        <p:spPr>
          <a:xfrm>
            <a:off x="3575450"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26</a:t>
            </a:r>
            <a:endParaRPr>
              <a:latin typeface="Calibri"/>
              <a:ea typeface="Calibri"/>
              <a:cs typeface="Calibri"/>
              <a:sym typeface="Calibri"/>
            </a:endParaRPr>
          </a:p>
        </p:txBody>
      </p:sp>
      <p:sp>
        <p:nvSpPr>
          <p:cNvPr id="539" name="Google Shape;539;p36"/>
          <p:cNvSpPr txBox="1"/>
          <p:nvPr/>
        </p:nvSpPr>
        <p:spPr>
          <a:xfrm>
            <a:off x="6195875" y="4863325"/>
            <a:ext cx="10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Week 27</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2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29"/>
                                        </p:tgtEl>
                                        <p:attrNameLst>
                                          <p:attrName>style.visibility</p:attrName>
                                        </p:attrNameLst>
                                      </p:cBhvr>
                                      <p:to>
                                        <p:strVal val="visible"/>
                                      </p:to>
                                    </p:set>
                                    <p:animEffect transition="in" filter="fade">
                                      <p:cBhvr>
                                        <p:cTn id="9" dur="1000"/>
                                        <p:tgtEl>
                                          <p:spTgt spid="529"/>
                                        </p:tgtEl>
                                      </p:cBhvr>
                                    </p:animEffect>
                                  </p:childTnLst>
                                </p:cTn>
                              </p:par>
                              <p:par>
                                <p:cTn id="10" presetID="1" presetClass="exit" presetSubtype="0" fill="hold" nodeType="withEffect">
                                  <p:stCondLst>
                                    <p:cond delay="0"/>
                                  </p:stCondLst>
                                  <p:childTnLst>
                                    <p:set>
                                      <p:cBhvr>
                                        <p:cTn id="11" dur="1" fill="hold">
                                          <p:stCondLst>
                                            <p:cond delay="1000"/>
                                          </p:stCondLst>
                                        </p:cTn>
                                        <p:tgtEl>
                                          <p:spTgt spid="53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000"/>
                                          </p:stCondLst>
                                        </p:cTn>
                                        <p:tgtEl>
                                          <p:spTgt spid="532"/>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1000"/>
                                          </p:stCondLst>
                                        </p:cTn>
                                        <p:tgtEl>
                                          <p:spTgt spid="53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34"/>
                                        </p:tgtEl>
                                        <p:attrNameLst>
                                          <p:attrName>style.visibility</p:attrName>
                                        </p:attrNameLst>
                                      </p:cBhvr>
                                      <p:to>
                                        <p:strVal val="visible"/>
                                      </p:to>
                                    </p:set>
                                    <p:animEffect transition="in" filter="fade">
                                      <p:cBhvr>
                                        <p:cTn id="18" dur="1000"/>
                                        <p:tgtEl>
                                          <p:spTgt spid="534"/>
                                        </p:tgtEl>
                                      </p:cBhvr>
                                    </p:animEffect>
                                  </p:childTnLst>
                                </p:cTn>
                              </p:par>
                              <p:par>
                                <p:cTn id="19" presetID="10" presetClass="entr" presetSubtype="0" fill="hold" nodeType="withEffect">
                                  <p:stCondLst>
                                    <p:cond delay="0"/>
                                  </p:stCondLst>
                                  <p:childTnLst>
                                    <p:set>
                                      <p:cBhvr>
                                        <p:cTn id="20" dur="1" fill="hold">
                                          <p:stCondLst>
                                            <p:cond delay="0"/>
                                          </p:stCondLst>
                                        </p:cTn>
                                        <p:tgtEl>
                                          <p:spTgt spid="535"/>
                                        </p:tgtEl>
                                        <p:attrNameLst>
                                          <p:attrName>style.visibility</p:attrName>
                                        </p:attrNameLst>
                                      </p:cBhvr>
                                      <p:to>
                                        <p:strVal val="visible"/>
                                      </p:to>
                                    </p:set>
                                    <p:animEffect transition="in" filter="fade">
                                      <p:cBhvr>
                                        <p:cTn id="21" dur="1000"/>
                                        <p:tgtEl>
                                          <p:spTgt spid="535"/>
                                        </p:tgtEl>
                                      </p:cBhvr>
                                    </p:animEffect>
                                  </p:childTnLst>
                                </p:cTn>
                              </p:par>
                              <p:par>
                                <p:cTn id="22" presetID="10" presetClass="entr" presetSubtype="0" fill="hold" nodeType="withEffect">
                                  <p:stCondLst>
                                    <p:cond delay="0"/>
                                  </p:stCondLst>
                                  <p:childTnLst>
                                    <p:set>
                                      <p:cBhvr>
                                        <p:cTn id="23" dur="1" fill="hold">
                                          <p:stCondLst>
                                            <p:cond delay="0"/>
                                          </p:stCondLst>
                                        </p:cTn>
                                        <p:tgtEl>
                                          <p:spTgt spid="536"/>
                                        </p:tgtEl>
                                        <p:attrNameLst>
                                          <p:attrName>style.visibility</p:attrName>
                                        </p:attrNameLst>
                                      </p:cBhvr>
                                      <p:to>
                                        <p:strVal val="visible"/>
                                      </p:to>
                                    </p:set>
                                    <p:animEffect transition="in" filter="fade">
                                      <p:cBhvr>
                                        <p:cTn id="24" dur="1000"/>
                                        <p:tgtEl>
                                          <p:spTgt spid="5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000"/>
                                          </p:stCondLst>
                                        </p:cTn>
                                        <p:tgtEl>
                                          <p:spTgt spid="52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30"/>
                                        </p:tgtEl>
                                        <p:attrNameLst>
                                          <p:attrName>style.visibility</p:attrName>
                                        </p:attrNameLst>
                                      </p:cBhvr>
                                      <p:to>
                                        <p:strVal val="visible"/>
                                      </p:to>
                                    </p:set>
                                    <p:animEffect transition="in" filter="fade">
                                      <p:cBhvr>
                                        <p:cTn id="31" dur="1000"/>
                                        <p:tgtEl>
                                          <p:spTgt spid="530"/>
                                        </p:tgtEl>
                                      </p:cBhvr>
                                    </p:animEffect>
                                  </p:childTnLst>
                                </p:cTn>
                              </p:par>
                              <p:par>
                                <p:cTn id="32" presetID="1" presetClass="exit" presetSubtype="0" fill="hold" nodeType="withEffect">
                                  <p:stCondLst>
                                    <p:cond delay="0"/>
                                  </p:stCondLst>
                                  <p:childTnLst>
                                    <p:set>
                                      <p:cBhvr>
                                        <p:cTn id="33" dur="1" fill="hold">
                                          <p:stCondLst>
                                            <p:cond delay="1000"/>
                                          </p:stCondLst>
                                        </p:cTn>
                                        <p:tgtEl>
                                          <p:spTgt spid="53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1000"/>
                                          </p:stCondLst>
                                        </p:cTn>
                                        <p:tgtEl>
                                          <p:spTgt spid="53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1000"/>
                                          </p:stCondLst>
                                        </p:cTn>
                                        <p:tgtEl>
                                          <p:spTgt spid="53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37"/>
                                        </p:tgtEl>
                                        <p:attrNameLst>
                                          <p:attrName>style.visibility</p:attrName>
                                        </p:attrNameLst>
                                      </p:cBhvr>
                                      <p:to>
                                        <p:strVal val="visible"/>
                                      </p:to>
                                    </p:set>
                                    <p:animEffect transition="in" filter="fade">
                                      <p:cBhvr>
                                        <p:cTn id="40" dur="1000"/>
                                        <p:tgtEl>
                                          <p:spTgt spid="537"/>
                                        </p:tgtEl>
                                      </p:cBhvr>
                                    </p:animEffect>
                                  </p:childTnLst>
                                </p:cTn>
                              </p:par>
                              <p:par>
                                <p:cTn id="41" presetID="10" presetClass="entr" presetSubtype="0" fill="hold" nodeType="withEffect">
                                  <p:stCondLst>
                                    <p:cond delay="0"/>
                                  </p:stCondLst>
                                  <p:childTnLst>
                                    <p:set>
                                      <p:cBhvr>
                                        <p:cTn id="42" dur="1" fill="hold">
                                          <p:stCondLst>
                                            <p:cond delay="0"/>
                                          </p:stCondLst>
                                        </p:cTn>
                                        <p:tgtEl>
                                          <p:spTgt spid="538"/>
                                        </p:tgtEl>
                                        <p:attrNameLst>
                                          <p:attrName>style.visibility</p:attrName>
                                        </p:attrNameLst>
                                      </p:cBhvr>
                                      <p:to>
                                        <p:strVal val="visible"/>
                                      </p:to>
                                    </p:set>
                                    <p:animEffect transition="in" filter="fade">
                                      <p:cBhvr>
                                        <p:cTn id="43" dur="1000"/>
                                        <p:tgtEl>
                                          <p:spTgt spid="538"/>
                                        </p:tgtEl>
                                      </p:cBhvr>
                                    </p:animEffect>
                                  </p:childTnLst>
                                </p:cTn>
                              </p:par>
                              <p:par>
                                <p:cTn id="44" presetID="10" presetClass="entr" presetSubtype="0" fill="hold" nodeType="withEffect">
                                  <p:stCondLst>
                                    <p:cond delay="0"/>
                                  </p:stCondLst>
                                  <p:childTnLst>
                                    <p:set>
                                      <p:cBhvr>
                                        <p:cTn id="45" dur="1" fill="hold">
                                          <p:stCondLst>
                                            <p:cond delay="0"/>
                                          </p:stCondLst>
                                        </p:cTn>
                                        <p:tgtEl>
                                          <p:spTgt spid="539"/>
                                        </p:tgtEl>
                                        <p:attrNameLst>
                                          <p:attrName>style.visibility</p:attrName>
                                        </p:attrNameLst>
                                      </p:cBhvr>
                                      <p:to>
                                        <p:strVal val="visible"/>
                                      </p:to>
                                    </p:set>
                                    <p:animEffect transition="in" filter="fade">
                                      <p:cBhvr>
                                        <p:cTn id="46"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7"/>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pic>
        <p:nvPicPr>
          <p:cNvPr id="545" name="Google Shape;545;p37"/>
          <p:cNvPicPr preferRelativeResize="0"/>
          <p:nvPr/>
        </p:nvPicPr>
        <p:blipFill>
          <a:blip r:embed="rId3">
            <a:alphaModFix/>
          </a:blip>
          <a:stretch>
            <a:fillRect/>
          </a:stretch>
        </p:blipFill>
        <p:spPr>
          <a:xfrm>
            <a:off x="1102588" y="2011138"/>
            <a:ext cx="6938818" cy="4124950"/>
          </a:xfrm>
          <a:prstGeom prst="rect">
            <a:avLst/>
          </a:prstGeom>
          <a:noFill/>
          <a:ln>
            <a:noFill/>
          </a:ln>
        </p:spPr>
      </p:pic>
      <p:sp>
        <p:nvSpPr>
          <p:cNvPr id="546" name="Google Shape;546;p37"/>
          <p:cNvSpPr txBox="1"/>
          <p:nvPr/>
        </p:nvSpPr>
        <p:spPr>
          <a:xfrm>
            <a:off x="823675" y="1144375"/>
            <a:ext cx="7931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latin typeface="Calibri"/>
                <a:ea typeface="Calibri"/>
                <a:cs typeface="Calibri"/>
                <a:sym typeface="Calibri"/>
              </a:rPr>
              <a:t>                              Validation</a:t>
            </a: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8"/>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552" name="Google Shape;552;p38"/>
          <p:cNvSpPr txBox="1"/>
          <p:nvPr/>
        </p:nvSpPr>
        <p:spPr>
          <a:xfrm>
            <a:off x="482325" y="1144375"/>
            <a:ext cx="7931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latin typeface="Calibri"/>
                <a:ea typeface="Calibri"/>
                <a:cs typeface="Calibri"/>
                <a:sym typeface="Calibri"/>
              </a:rPr>
              <a:t>                              Performance Analysis</a:t>
            </a:r>
            <a:endParaRPr sz="3000" b="1" i="0" u="none" strike="noStrike" cap="none">
              <a:solidFill>
                <a:srgbClr val="000000"/>
              </a:solidFill>
              <a:latin typeface="Calibri"/>
              <a:ea typeface="Calibri"/>
              <a:cs typeface="Calibri"/>
              <a:sym typeface="Calibri"/>
            </a:endParaRPr>
          </a:p>
        </p:txBody>
      </p:sp>
      <p:sp>
        <p:nvSpPr>
          <p:cNvPr id="553" name="Google Shape;553;p38"/>
          <p:cNvSpPr txBox="1"/>
          <p:nvPr/>
        </p:nvSpPr>
        <p:spPr>
          <a:xfrm>
            <a:off x="147175" y="2299975"/>
            <a:ext cx="4587600" cy="708000"/>
          </a:xfrm>
          <a:prstGeom prst="rect">
            <a:avLst/>
          </a:prstGeom>
          <a:noFill/>
          <a:ln>
            <a:noFill/>
          </a:ln>
        </p:spPr>
        <p:txBody>
          <a:bodyPr spcFirstLastPara="1" wrap="square" lIns="91425" tIns="91425" rIns="91425" bIns="91425" anchor="t" anchorCtr="0">
            <a:spAutoFit/>
          </a:bodyPr>
          <a:lstStyle/>
          <a:p>
            <a:pPr marL="285750" marR="0" lvl="0" indent="-304800" algn="l" rtl="0">
              <a:lnSpc>
                <a:spcPct val="100000"/>
              </a:lnSpc>
              <a:spcBef>
                <a:spcPts val="0"/>
              </a:spcBef>
              <a:spcAft>
                <a:spcPts val="0"/>
              </a:spcAft>
              <a:buClr>
                <a:srgbClr val="000000"/>
              </a:buClr>
              <a:buSzPts val="1700"/>
              <a:buFont typeface="Arial"/>
              <a:buChar char="•"/>
            </a:pPr>
            <a:r>
              <a:rPr lang="en-GB" sz="1700">
                <a:latin typeface="Calibri"/>
                <a:ea typeface="Calibri"/>
                <a:cs typeface="Calibri"/>
                <a:sym typeface="Calibri"/>
              </a:rPr>
              <a:t>The performance increases, as we increase sampling </a:t>
            </a:r>
            <a:r>
              <a:rPr lang="en-GB" sz="1700" b="1">
                <a:latin typeface="Calibri"/>
                <a:ea typeface="Calibri"/>
                <a:cs typeface="Calibri"/>
                <a:sym typeface="Calibri"/>
              </a:rPr>
              <a:t>density λ</a:t>
            </a:r>
            <a:endParaRPr sz="1700" i="0" u="none" strike="noStrike" cap="none">
              <a:solidFill>
                <a:srgbClr val="000000"/>
              </a:solidFill>
              <a:latin typeface="Calibri"/>
              <a:ea typeface="Calibri"/>
              <a:cs typeface="Calibri"/>
              <a:sym typeface="Calibri"/>
            </a:endParaRPr>
          </a:p>
        </p:txBody>
      </p:sp>
      <p:sp>
        <p:nvSpPr>
          <p:cNvPr id="554" name="Google Shape;554;p38"/>
          <p:cNvSpPr txBox="1"/>
          <p:nvPr/>
        </p:nvSpPr>
        <p:spPr>
          <a:xfrm>
            <a:off x="4714050" y="2299975"/>
            <a:ext cx="4587600" cy="969600"/>
          </a:xfrm>
          <a:prstGeom prst="rect">
            <a:avLst/>
          </a:prstGeom>
          <a:noFill/>
          <a:ln>
            <a:noFill/>
          </a:ln>
        </p:spPr>
        <p:txBody>
          <a:bodyPr spcFirstLastPara="1" wrap="square" lIns="91425" tIns="91425" rIns="91425" bIns="91425" anchor="t" anchorCtr="0">
            <a:spAutoFit/>
          </a:bodyPr>
          <a:lstStyle/>
          <a:p>
            <a:pPr marL="285750" marR="0" lvl="0" indent="-304800" algn="l" rtl="0">
              <a:lnSpc>
                <a:spcPct val="100000"/>
              </a:lnSpc>
              <a:spcBef>
                <a:spcPts val="0"/>
              </a:spcBef>
              <a:spcAft>
                <a:spcPts val="0"/>
              </a:spcAft>
              <a:buClr>
                <a:srgbClr val="000000"/>
              </a:buClr>
              <a:buSzPts val="1700"/>
              <a:buFont typeface="Arial"/>
              <a:buChar char="•"/>
            </a:pPr>
            <a:r>
              <a:rPr lang="en-GB" sz="1700">
                <a:latin typeface="Calibri"/>
                <a:ea typeface="Calibri"/>
                <a:cs typeface="Calibri"/>
                <a:sym typeface="Calibri"/>
              </a:rPr>
              <a:t>The </a:t>
            </a:r>
            <a:r>
              <a:rPr lang="en-GB" sz="1700" b="1">
                <a:latin typeface="Calibri"/>
                <a:ea typeface="Calibri"/>
                <a:cs typeface="Calibri"/>
                <a:sym typeface="Calibri"/>
              </a:rPr>
              <a:t>euclidian distance</a:t>
            </a:r>
            <a:r>
              <a:rPr lang="en-GB" sz="1700">
                <a:latin typeface="Calibri"/>
                <a:ea typeface="Calibri"/>
                <a:cs typeface="Calibri"/>
                <a:sym typeface="Calibri"/>
              </a:rPr>
              <a:t> from the training samples is </a:t>
            </a:r>
            <a:r>
              <a:rPr lang="en-GB" sz="1700" b="1">
                <a:latin typeface="Calibri"/>
                <a:ea typeface="Calibri"/>
                <a:cs typeface="Calibri"/>
                <a:sym typeface="Calibri"/>
              </a:rPr>
              <a:t>not highly correlated</a:t>
            </a:r>
            <a:r>
              <a:rPr lang="en-GB" sz="1700">
                <a:latin typeface="Calibri"/>
                <a:ea typeface="Calibri"/>
                <a:cs typeface="Calibri"/>
                <a:sym typeface="Calibri"/>
              </a:rPr>
              <a:t> with the performance… ???</a:t>
            </a:r>
            <a:endParaRPr sz="1700" i="0" u="none" strike="noStrike" cap="none">
              <a:solidFill>
                <a:srgbClr val="000000"/>
              </a:solidFill>
              <a:latin typeface="Calibri"/>
              <a:ea typeface="Calibri"/>
              <a:cs typeface="Calibri"/>
              <a:sym typeface="Calibri"/>
            </a:endParaRPr>
          </a:p>
        </p:txBody>
      </p:sp>
      <p:pic>
        <p:nvPicPr>
          <p:cNvPr id="555" name="Google Shape;555;p38"/>
          <p:cNvPicPr preferRelativeResize="0"/>
          <p:nvPr/>
        </p:nvPicPr>
        <p:blipFill>
          <a:blip r:embed="rId3">
            <a:alphaModFix/>
          </a:blip>
          <a:stretch>
            <a:fillRect/>
          </a:stretch>
        </p:blipFill>
        <p:spPr>
          <a:xfrm>
            <a:off x="4714050" y="3280375"/>
            <a:ext cx="4293075" cy="2887662"/>
          </a:xfrm>
          <a:prstGeom prst="rect">
            <a:avLst/>
          </a:prstGeom>
          <a:noFill/>
          <a:ln>
            <a:noFill/>
          </a:ln>
        </p:spPr>
      </p:pic>
      <p:pic>
        <p:nvPicPr>
          <p:cNvPr id="556" name="Google Shape;556;p38"/>
          <p:cNvPicPr preferRelativeResize="0"/>
          <p:nvPr/>
        </p:nvPicPr>
        <p:blipFill>
          <a:blip r:embed="rId4">
            <a:alphaModFix/>
          </a:blip>
          <a:stretch>
            <a:fillRect/>
          </a:stretch>
        </p:blipFill>
        <p:spPr>
          <a:xfrm>
            <a:off x="294450" y="3269575"/>
            <a:ext cx="4293075" cy="29479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9"/>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27</a:t>
            </a:fld>
            <a:endParaRPr/>
          </a:p>
        </p:txBody>
      </p:sp>
      <p:sp>
        <p:nvSpPr>
          <p:cNvPr id="562" name="Google Shape;562;p39"/>
          <p:cNvSpPr txBox="1"/>
          <p:nvPr/>
        </p:nvSpPr>
        <p:spPr>
          <a:xfrm>
            <a:off x="823675" y="1144375"/>
            <a:ext cx="7931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GB" sz="3000" b="1">
                <a:latin typeface="Calibri"/>
                <a:ea typeface="Calibri"/>
                <a:cs typeface="Calibri"/>
                <a:sym typeface="Calibri"/>
              </a:rPr>
              <a:t>A bit of Transfer Learning</a:t>
            </a:r>
            <a:endParaRPr sz="3000" b="1" i="0" u="none" strike="noStrike" cap="none">
              <a:solidFill>
                <a:srgbClr val="000000"/>
              </a:solidFill>
              <a:latin typeface="Calibri"/>
              <a:ea typeface="Calibri"/>
              <a:cs typeface="Calibri"/>
              <a:sym typeface="Calibri"/>
            </a:endParaRPr>
          </a:p>
        </p:txBody>
      </p:sp>
      <p:pic>
        <p:nvPicPr>
          <p:cNvPr id="563" name="Google Shape;563;p39"/>
          <p:cNvPicPr preferRelativeResize="0"/>
          <p:nvPr/>
        </p:nvPicPr>
        <p:blipFill>
          <a:blip r:embed="rId3">
            <a:alphaModFix/>
          </a:blip>
          <a:stretch>
            <a:fillRect/>
          </a:stretch>
        </p:blipFill>
        <p:spPr>
          <a:xfrm>
            <a:off x="269738" y="2191050"/>
            <a:ext cx="5739176" cy="3891150"/>
          </a:xfrm>
          <a:prstGeom prst="rect">
            <a:avLst/>
          </a:prstGeom>
          <a:noFill/>
          <a:ln>
            <a:noFill/>
          </a:ln>
        </p:spPr>
      </p:pic>
      <p:graphicFrame>
        <p:nvGraphicFramePr>
          <p:cNvPr id="564" name="Google Shape;564;p39"/>
          <p:cNvGraphicFramePr/>
          <p:nvPr/>
        </p:nvGraphicFramePr>
        <p:xfrm>
          <a:off x="6148700" y="2511850"/>
          <a:ext cx="3000000" cy="3000000"/>
        </p:xfrm>
        <a:graphic>
          <a:graphicData uri="http://schemas.openxmlformats.org/drawingml/2006/table">
            <a:tbl>
              <a:tblPr>
                <a:noFill/>
                <a:tableStyleId>{1EA7CCD2-EFAE-4F9B-9FEF-34694E68971B}</a:tableStyleId>
              </a:tblPr>
              <a:tblGrid>
                <a:gridCol w="1389875">
                  <a:extLst>
                    <a:ext uri="{9D8B030D-6E8A-4147-A177-3AD203B41FA5}">
                      <a16:colId xmlns:a16="http://schemas.microsoft.com/office/drawing/2014/main" val="20000"/>
                    </a:ext>
                  </a:extLst>
                </a:gridCol>
                <a:gridCol w="1389875">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Clr>
                          <a:schemeClr val="dk1"/>
                        </a:buClr>
                        <a:buSzPts val="1100"/>
                        <a:buFont typeface="Arial"/>
                        <a:buNone/>
                      </a:pPr>
                      <a:r>
                        <a:rPr lang="en-GB">
                          <a:solidFill>
                            <a:schemeClr val="dk1"/>
                          </a:solidFill>
                        </a:rPr>
                        <a:t>Delta Municipality</a:t>
                      </a:r>
                      <a:endParaRPr/>
                    </a:p>
                  </a:txBody>
                  <a:tcPr marL="91425" marR="91425" marT="91425" marB="91425">
                    <a:solidFill>
                      <a:srgbClr val="FCE5CD"/>
                    </a:solidFill>
                  </a:tcPr>
                </a:tc>
                <a:tc>
                  <a:txBody>
                    <a:bodyPr/>
                    <a:lstStyle/>
                    <a:p>
                      <a:pPr marL="0" lvl="0" indent="0" algn="ctr" rtl="0">
                        <a:spcBef>
                          <a:spcPts val="0"/>
                        </a:spcBef>
                        <a:spcAft>
                          <a:spcPts val="0"/>
                        </a:spcAft>
                        <a:buClr>
                          <a:schemeClr val="dk1"/>
                        </a:buClr>
                        <a:buSzPts val="1100"/>
                        <a:buFont typeface="Arial"/>
                        <a:buNone/>
                      </a:pPr>
                      <a:r>
                        <a:rPr lang="en-GB" b="1">
                          <a:solidFill>
                            <a:schemeClr val="dk1"/>
                          </a:solidFill>
                        </a:rPr>
                        <a:t>Abs error (2019-2020)</a:t>
                      </a:r>
                      <a:endParaRPr b="1"/>
                    </a:p>
                  </a:txBody>
                  <a:tcPr marL="91425" marR="91425" marT="91425" marB="91425">
                    <a:solidFill>
                      <a:srgbClr val="D9D9D9"/>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GB">
                          <a:solidFill>
                            <a:schemeClr val="dk1"/>
                          </a:solidFill>
                        </a:rPr>
                        <a:t>No Data for the area</a:t>
                      </a:r>
                      <a:endParaRPr/>
                    </a:p>
                  </a:txBody>
                  <a:tcPr marL="91425" marR="91425" marT="91425" marB="91425">
                    <a:solidFill>
                      <a:srgbClr val="C9DAF8"/>
                    </a:solidFill>
                  </a:tcPr>
                </a:tc>
                <a:tc>
                  <a:txBody>
                    <a:bodyPr/>
                    <a:lstStyle/>
                    <a:p>
                      <a:pPr marL="0" lvl="0" indent="0" algn="ctr" rtl="0">
                        <a:spcBef>
                          <a:spcPts val="0"/>
                        </a:spcBef>
                        <a:spcAft>
                          <a:spcPts val="0"/>
                        </a:spcAft>
                        <a:buNone/>
                      </a:pPr>
                      <a:r>
                        <a:rPr lang="en-GB" sz="1600" b="1"/>
                        <a:t>2.15</a:t>
                      </a:r>
                      <a:endParaRPr sz="1600" b="1"/>
                    </a:p>
                  </a:txBody>
                  <a:tcPr marL="91425" marR="91425" marT="91425" marB="91425"/>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GB">
                          <a:solidFill>
                            <a:schemeClr val="dk1"/>
                          </a:solidFill>
                        </a:rPr>
                        <a:t>Extra train on 2018  Data</a:t>
                      </a:r>
                      <a:endParaRPr/>
                    </a:p>
                  </a:txBody>
                  <a:tcPr marL="91425" marR="91425" marT="91425" marB="91425">
                    <a:solidFill>
                      <a:srgbClr val="C9DAF8"/>
                    </a:solidFill>
                  </a:tcPr>
                </a:tc>
                <a:tc>
                  <a:txBody>
                    <a:bodyPr/>
                    <a:lstStyle/>
                    <a:p>
                      <a:pPr marL="0" lvl="0" indent="0" algn="ctr" rtl="0">
                        <a:spcBef>
                          <a:spcPts val="0"/>
                        </a:spcBef>
                        <a:spcAft>
                          <a:spcPts val="0"/>
                        </a:spcAft>
                        <a:buNone/>
                      </a:pPr>
                      <a:r>
                        <a:rPr lang="en-GB" sz="1600" b="1"/>
                        <a:t>1.83</a:t>
                      </a:r>
                      <a:endParaRPr sz="1600" b="1"/>
                    </a:p>
                  </a:txBody>
                  <a:tcPr marL="91425" marR="91425" marT="91425" marB="91425"/>
                </a:tc>
                <a:extLst>
                  <a:ext uri="{0D108BD9-81ED-4DB2-BD59-A6C34878D82A}">
                    <a16:rowId xmlns:a16="http://schemas.microsoft.com/office/drawing/2014/main" val="10002"/>
                  </a:ext>
                </a:extLst>
              </a:tr>
              <a:tr h="609575">
                <a:tc>
                  <a:txBody>
                    <a:bodyPr/>
                    <a:lstStyle/>
                    <a:p>
                      <a:pPr marL="0" lvl="0" indent="0" algn="ctr" rtl="0">
                        <a:spcBef>
                          <a:spcPts val="0"/>
                        </a:spcBef>
                        <a:spcAft>
                          <a:spcPts val="0"/>
                        </a:spcAft>
                        <a:buClr>
                          <a:schemeClr val="dk1"/>
                        </a:buClr>
                        <a:buSzPts val="1100"/>
                        <a:buFont typeface="Arial"/>
                        <a:buNone/>
                      </a:pPr>
                      <a:r>
                        <a:rPr lang="en-GB">
                          <a:solidFill>
                            <a:schemeClr val="dk1"/>
                          </a:solidFill>
                        </a:rPr>
                        <a:t>Extra train on 2017-18 Data</a:t>
                      </a:r>
                      <a:endParaRPr/>
                    </a:p>
                  </a:txBody>
                  <a:tcPr marL="91425" marR="91425" marT="91425" marB="91425">
                    <a:solidFill>
                      <a:srgbClr val="C9DAF8"/>
                    </a:solidFill>
                  </a:tcPr>
                </a:tc>
                <a:tc>
                  <a:txBody>
                    <a:bodyPr/>
                    <a:lstStyle/>
                    <a:p>
                      <a:pPr marL="0" lvl="0" indent="0" algn="ctr" rtl="0">
                        <a:spcBef>
                          <a:spcPts val="0"/>
                        </a:spcBef>
                        <a:spcAft>
                          <a:spcPts val="0"/>
                        </a:spcAft>
                        <a:buNone/>
                      </a:pPr>
                      <a:r>
                        <a:rPr lang="en-GB" sz="1600" b="1"/>
                        <a:t>1.71</a:t>
                      </a:r>
                      <a:endParaRPr sz="1600" b="1"/>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570" name="Google Shape;570;p40"/>
          <p:cNvSpPr txBox="1"/>
          <p:nvPr/>
        </p:nvSpPr>
        <p:spPr>
          <a:xfrm>
            <a:off x="606450" y="1137622"/>
            <a:ext cx="79311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latin typeface="Calibri"/>
                <a:ea typeface="Calibri"/>
                <a:cs typeface="Calibri"/>
                <a:sym typeface="Calibri"/>
              </a:rPr>
              <a:t>Sampling Wide Area</a:t>
            </a:r>
            <a:endParaRPr b="1"/>
          </a:p>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Calibri"/>
              <a:ea typeface="Calibri"/>
              <a:cs typeface="Calibri"/>
              <a:sym typeface="Calibri"/>
            </a:endParaRPr>
          </a:p>
        </p:txBody>
      </p:sp>
      <p:pic>
        <p:nvPicPr>
          <p:cNvPr id="571" name="Google Shape;571;p40"/>
          <p:cNvPicPr preferRelativeResize="0"/>
          <p:nvPr/>
        </p:nvPicPr>
        <p:blipFill>
          <a:blip r:embed="rId4">
            <a:alphaModFix/>
          </a:blip>
          <a:stretch>
            <a:fillRect/>
          </a:stretch>
        </p:blipFill>
        <p:spPr>
          <a:xfrm>
            <a:off x="1773925" y="2059625"/>
            <a:ext cx="5596151" cy="3610675"/>
          </a:xfrm>
          <a:prstGeom prst="rect">
            <a:avLst/>
          </a:prstGeom>
          <a:noFill/>
          <a:ln>
            <a:noFill/>
          </a:ln>
        </p:spPr>
      </p:pic>
      <p:sp>
        <p:nvSpPr>
          <p:cNvPr id="572" name="Google Shape;572;p40"/>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1"/>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578" name="Google Shape;578;p41"/>
          <p:cNvSpPr txBox="1"/>
          <p:nvPr/>
        </p:nvSpPr>
        <p:spPr>
          <a:xfrm>
            <a:off x="606450" y="1137622"/>
            <a:ext cx="79311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latin typeface="Calibri"/>
                <a:ea typeface="Calibri"/>
                <a:cs typeface="Calibri"/>
                <a:sym typeface="Calibri"/>
              </a:rPr>
              <a:t>Taking a Complete Map</a:t>
            </a:r>
            <a:endParaRPr b="1"/>
          </a:p>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Calibri"/>
              <a:ea typeface="Calibri"/>
              <a:cs typeface="Calibri"/>
              <a:sym typeface="Calibri"/>
            </a:endParaRPr>
          </a:p>
        </p:txBody>
      </p:sp>
      <p:pic>
        <p:nvPicPr>
          <p:cNvPr id="579" name="Google Shape;579;p41"/>
          <p:cNvPicPr preferRelativeResize="0"/>
          <p:nvPr/>
        </p:nvPicPr>
        <p:blipFill>
          <a:blip r:embed="rId4">
            <a:alphaModFix/>
          </a:blip>
          <a:stretch>
            <a:fillRect/>
          </a:stretch>
        </p:blipFill>
        <p:spPr>
          <a:xfrm>
            <a:off x="253475" y="1997925"/>
            <a:ext cx="7364700" cy="4232075"/>
          </a:xfrm>
          <a:prstGeom prst="rect">
            <a:avLst/>
          </a:prstGeom>
          <a:noFill/>
          <a:ln>
            <a:noFill/>
          </a:ln>
        </p:spPr>
      </p:pic>
      <p:pic>
        <p:nvPicPr>
          <p:cNvPr id="580" name="Google Shape;580;p41" descr="Table&#10;&#10;Description automatically generated"/>
          <p:cNvPicPr preferRelativeResize="0"/>
          <p:nvPr/>
        </p:nvPicPr>
        <p:blipFill rotWithShape="1">
          <a:blip r:embed="rId5">
            <a:alphaModFix/>
          </a:blip>
          <a:srcRect l="4038" t="7561" r="52486"/>
          <a:stretch/>
        </p:blipFill>
        <p:spPr>
          <a:xfrm>
            <a:off x="7699368" y="3960201"/>
            <a:ext cx="934745" cy="2104293"/>
          </a:xfrm>
          <a:prstGeom prst="rect">
            <a:avLst/>
          </a:prstGeom>
          <a:noFill/>
          <a:ln>
            <a:noFill/>
          </a:ln>
        </p:spPr>
      </p:pic>
      <p:sp>
        <p:nvSpPr>
          <p:cNvPr id="581" name="Google Shape;581;p41"/>
          <p:cNvSpPr txBox="1"/>
          <p:nvPr/>
        </p:nvSpPr>
        <p:spPr>
          <a:xfrm>
            <a:off x="7618175" y="1997925"/>
            <a:ext cx="19272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700" b="1">
                <a:latin typeface="Calibri"/>
                <a:ea typeface="Calibri"/>
                <a:cs typeface="Calibri"/>
                <a:sym typeface="Calibri"/>
              </a:rPr>
              <a:t>Density 2km</a:t>
            </a:r>
            <a:endParaRPr sz="17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700" b="1">
                <a:latin typeface="Calibri"/>
                <a:ea typeface="Calibri"/>
                <a:cs typeface="Calibri"/>
                <a:sym typeface="Calibri"/>
              </a:rPr>
              <a:t>#3500 points</a:t>
            </a:r>
            <a:endParaRPr sz="17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7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7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Calibri"/>
              <a:ea typeface="Calibri"/>
              <a:cs typeface="Calibri"/>
              <a:sym typeface="Calibri"/>
            </a:endParaRPr>
          </a:p>
        </p:txBody>
      </p:sp>
      <p:sp>
        <p:nvSpPr>
          <p:cNvPr id="582" name="Google Shape;582;p41"/>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217075" y="4801100"/>
            <a:ext cx="68868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a:solidFill>
                  <a:srgbClr val="434343"/>
                </a:solidFill>
                <a:latin typeface="Calibri"/>
                <a:ea typeface="Calibri"/>
                <a:cs typeface="Calibri"/>
                <a:sym typeface="Calibri"/>
              </a:rPr>
              <a:t>Before this great success we had achieve in the domestic competition with ΕΜΠΡΟΣ: “</a:t>
            </a:r>
            <a:r>
              <a:rPr lang="en-GB" sz="1900" i="1">
                <a:solidFill>
                  <a:srgbClr val="434343"/>
                </a:solidFill>
                <a:latin typeface="Calibri"/>
                <a:ea typeface="Calibri"/>
                <a:cs typeface="Calibri"/>
                <a:sym typeface="Calibri"/>
              </a:rPr>
              <a:t>Προηγμένες Τεχνολογίες για την Έγκαιρη Μελέτη και Προειδοποίηση Μεταδιδόμενων </a:t>
            </a:r>
            <a:r>
              <a:rPr lang="en-GB" sz="1900" b="1" i="1">
                <a:solidFill>
                  <a:srgbClr val="434343"/>
                </a:solidFill>
                <a:latin typeface="Calibri"/>
                <a:ea typeface="Calibri"/>
                <a:cs typeface="Calibri"/>
                <a:sym typeface="Calibri"/>
              </a:rPr>
              <a:t>Νοσημάτων μέσω Κουνουπιών”</a:t>
            </a:r>
            <a:endParaRPr sz="1900" b="1" i="1">
              <a:solidFill>
                <a:srgbClr val="434343"/>
              </a:solidFill>
              <a:latin typeface="Calibri"/>
              <a:ea typeface="Calibri"/>
              <a:cs typeface="Calibri"/>
              <a:sym typeface="Calibri"/>
            </a:endParaRPr>
          </a:p>
        </p:txBody>
      </p:sp>
      <p:sp>
        <p:nvSpPr>
          <p:cNvPr id="98" name="Google Shape;98;p15"/>
          <p:cNvSpPr txBox="1">
            <a:spLocks noGrp="1"/>
          </p:cNvSpPr>
          <p:nvPr>
            <p:ph type="title"/>
          </p:nvPr>
        </p:nvSpPr>
        <p:spPr>
          <a:xfrm>
            <a:off x="457200" y="765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The EYWA Effect</a:t>
            </a:r>
            <a:endParaRPr/>
          </a:p>
        </p:txBody>
      </p:sp>
      <p:sp>
        <p:nvSpPr>
          <p:cNvPr id="99" name="Google Shape;99;p15"/>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grpSp>
        <p:nvGrpSpPr>
          <p:cNvPr id="100" name="Google Shape;100;p15"/>
          <p:cNvGrpSpPr/>
          <p:nvPr/>
        </p:nvGrpSpPr>
        <p:grpSpPr>
          <a:xfrm>
            <a:off x="217074" y="1707968"/>
            <a:ext cx="1332789" cy="1811655"/>
            <a:chOff x="140903" y="2000450"/>
            <a:chExt cx="1722395" cy="2286000"/>
          </a:xfrm>
        </p:grpSpPr>
        <p:pic>
          <p:nvPicPr>
            <p:cNvPr id="101" name="Google Shape;101;p15"/>
            <p:cNvPicPr preferRelativeResize="0"/>
            <p:nvPr/>
          </p:nvPicPr>
          <p:blipFill rotWithShape="1">
            <a:blip r:embed="rId3">
              <a:alphaModFix/>
            </a:blip>
            <a:srcRect r="51618"/>
            <a:stretch/>
          </p:blipFill>
          <p:spPr>
            <a:xfrm>
              <a:off x="217100" y="3143450"/>
              <a:ext cx="1646198" cy="1143000"/>
            </a:xfrm>
            <a:prstGeom prst="rect">
              <a:avLst/>
            </a:prstGeom>
            <a:noFill/>
            <a:ln>
              <a:noFill/>
            </a:ln>
          </p:spPr>
        </p:pic>
        <p:pic>
          <p:nvPicPr>
            <p:cNvPr id="102" name="Google Shape;102;p15"/>
            <p:cNvPicPr preferRelativeResize="0"/>
            <p:nvPr/>
          </p:nvPicPr>
          <p:blipFill rotWithShape="1">
            <a:blip r:embed="rId3">
              <a:alphaModFix/>
            </a:blip>
            <a:srcRect l="51618"/>
            <a:stretch/>
          </p:blipFill>
          <p:spPr>
            <a:xfrm>
              <a:off x="140903" y="2000450"/>
              <a:ext cx="1646198" cy="1143000"/>
            </a:xfrm>
            <a:prstGeom prst="rect">
              <a:avLst/>
            </a:prstGeom>
            <a:noFill/>
            <a:ln>
              <a:noFill/>
            </a:ln>
          </p:spPr>
        </p:pic>
      </p:grpSp>
      <p:sp>
        <p:nvSpPr>
          <p:cNvPr id="103" name="Google Shape;103;p15"/>
          <p:cNvSpPr txBox="1"/>
          <p:nvPr/>
        </p:nvSpPr>
        <p:spPr>
          <a:xfrm>
            <a:off x="1549875" y="1597850"/>
            <a:ext cx="4600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rgbClr val="434343"/>
                </a:solidFill>
                <a:latin typeface="Calibri"/>
                <a:ea typeface="Calibri"/>
                <a:cs typeface="Calibri"/>
                <a:sym typeface="Calibri"/>
              </a:rPr>
              <a:t>17th of January we won the </a:t>
            </a:r>
            <a:r>
              <a:rPr lang="en-GB" sz="2000" b="1">
                <a:solidFill>
                  <a:srgbClr val="434343"/>
                </a:solidFill>
                <a:latin typeface="Calibri"/>
                <a:ea typeface="Calibri"/>
                <a:cs typeface="Calibri"/>
                <a:sym typeface="Calibri"/>
              </a:rPr>
              <a:t>1st EIC Prize</a:t>
            </a:r>
            <a:r>
              <a:rPr lang="en-GB" sz="2000">
                <a:solidFill>
                  <a:srgbClr val="434343"/>
                </a:solidFill>
                <a:latin typeface="Calibri"/>
                <a:ea typeface="Calibri"/>
                <a:cs typeface="Calibri"/>
                <a:sym typeface="Calibri"/>
              </a:rPr>
              <a:t> on Early Warning for Epidemics </a:t>
            </a:r>
            <a:r>
              <a:rPr lang="en-GB" sz="2000" b="1">
                <a:solidFill>
                  <a:srgbClr val="434343"/>
                </a:solidFill>
                <a:latin typeface="Calibri"/>
                <a:ea typeface="Calibri"/>
                <a:cs typeface="Calibri"/>
                <a:sym typeface="Calibri"/>
              </a:rPr>
              <a:t>€5 Million</a:t>
            </a:r>
            <a:r>
              <a:rPr lang="en-GB" sz="2000">
                <a:solidFill>
                  <a:srgbClr val="434343"/>
                </a:solidFill>
                <a:latin typeface="Calibri"/>
                <a:ea typeface="Calibri"/>
                <a:cs typeface="Calibri"/>
                <a:sym typeface="Calibri"/>
              </a:rPr>
              <a:t>.</a:t>
            </a:r>
            <a:br>
              <a:rPr lang="en-GB" sz="2000">
                <a:solidFill>
                  <a:srgbClr val="434343"/>
                </a:solidFill>
                <a:latin typeface="Calibri"/>
                <a:ea typeface="Calibri"/>
                <a:cs typeface="Calibri"/>
                <a:sym typeface="Calibri"/>
              </a:rPr>
            </a:br>
            <a:r>
              <a:rPr lang="en-GB" sz="2000" b="1">
                <a:solidFill>
                  <a:srgbClr val="434343"/>
                </a:solidFill>
                <a:latin typeface="Calibri"/>
                <a:ea typeface="Calibri"/>
                <a:cs typeface="Calibri"/>
                <a:sym typeface="Calibri"/>
              </a:rPr>
              <a:t>EYWA</a:t>
            </a:r>
            <a:r>
              <a:rPr lang="en-GB" sz="2000">
                <a:solidFill>
                  <a:srgbClr val="434343"/>
                </a:solidFill>
                <a:latin typeface="Calibri"/>
                <a:ea typeface="Calibri"/>
                <a:cs typeface="Calibri"/>
                <a:sym typeface="Calibri"/>
              </a:rPr>
              <a:t>: </a:t>
            </a:r>
            <a:r>
              <a:rPr lang="en-GB" sz="2000" i="1">
                <a:solidFill>
                  <a:srgbClr val="434343"/>
                </a:solidFill>
                <a:latin typeface="Calibri"/>
                <a:ea typeface="Calibri"/>
                <a:cs typeface="Calibri"/>
                <a:sym typeface="Calibri"/>
              </a:rPr>
              <a:t>EarlY WArning System for </a:t>
            </a:r>
            <a:r>
              <a:rPr lang="en-GB" sz="2000" b="1" i="1">
                <a:solidFill>
                  <a:srgbClr val="434343"/>
                </a:solidFill>
                <a:latin typeface="Calibri"/>
                <a:ea typeface="Calibri"/>
                <a:cs typeface="Calibri"/>
                <a:sym typeface="Calibri"/>
              </a:rPr>
              <a:t>Mosquito-borne Diseases</a:t>
            </a:r>
            <a:endParaRPr sz="2000" b="1" i="1">
              <a:solidFill>
                <a:srgbClr val="434343"/>
              </a:solidFill>
              <a:latin typeface="Calibri"/>
              <a:ea typeface="Calibri"/>
              <a:cs typeface="Calibri"/>
              <a:sym typeface="Calibri"/>
            </a:endParaRPr>
          </a:p>
          <a:p>
            <a:pPr marL="457200" lvl="0" indent="-355600" algn="l" rtl="0">
              <a:spcBef>
                <a:spcPts val="0"/>
              </a:spcBef>
              <a:spcAft>
                <a:spcPts val="0"/>
              </a:spcAft>
              <a:buClr>
                <a:srgbClr val="434343"/>
              </a:buClr>
              <a:buSzPts val="2000"/>
              <a:buFont typeface="Calibri"/>
              <a:buChar char="○"/>
            </a:pPr>
            <a:r>
              <a:rPr lang="en-GB" sz="2000">
                <a:solidFill>
                  <a:srgbClr val="434343"/>
                </a:solidFill>
                <a:latin typeface="Calibri"/>
                <a:ea typeface="Calibri"/>
                <a:cs typeface="Calibri"/>
                <a:sym typeface="Calibri"/>
              </a:rPr>
              <a:t>Only </a:t>
            </a:r>
            <a:r>
              <a:rPr lang="en-GB" sz="2000" b="1">
                <a:solidFill>
                  <a:srgbClr val="434343"/>
                </a:solidFill>
                <a:latin typeface="Calibri"/>
                <a:ea typeface="Calibri"/>
                <a:cs typeface="Calibri"/>
                <a:sym typeface="Calibri"/>
              </a:rPr>
              <a:t>6 projects have been funded</a:t>
            </a:r>
            <a:r>
              <a:rPr lang="en-GB" sz="2000">
                <a:solidFill>
                  <a:srgbClr val="434343"/>
                </a:solidFill>
                <a:latin typeface="Calibri"/>
                <a:ea typeface="Calibri"/>
                <a:cs typeface="Calibri"/>
                <a:sym typeface="Calibri"/>
              </a:rPr>
              <a:t> so far by EIC Horizon Prize  </a:t>
            </a:r>
            <a:r>
              <a:rPr lang="en-GB" sz="2000" b="1">
                <a:solidFill>
                  <a:srgbClr val="434343"/>
                </a:solidFill>
                <a:latin typeface="Calibri"/>
                <a:ea typeface="Calibri"/>
                <a:cs typeface="Calibri"/>
                <a:sym typeface="Calibri"/>
              </a:rPr>
              <a:t>from 2017</a:t>
            </a:r>
            <a:endParaRPr sz="2000" b="1">
              <a:solidFill>
                <a:srgbClr val="434343"/>
              </a:solidFill>
              <a:latin typeface="Calibri"/>
              <a:ea typeface="Calibri"/>
              <a:cs typeface="Calibri"/>
              <a:sym typeface="Calibri"/>
            </a:endParaRPr>
          </a:p>
        </p:txBody>
      </p:sp>
      <p:pic>
        <p:nvPicPr>
          <p:cNvPr id="104" name="Google Shape;104;p15"/>
          <p:cNvPicPr preferRelativeResize="0"/>
          <p:nvPr/>
        </p:nvPicPr>
        <p:blipFill>
          <a:blip r:embed="rId4">
            <a:alphaModFix/>
          </a:blip>
          <a:stretch>
            <a:fillRect/>
          </a:stretch>
        </p:blipFill>
        <p:spPr>
          <a:xfrm>
            <a:off x="7207375" y="4343963"/>
            <a:ext cx="1676151" cy="1811649"/>
          </a:xfrm>
          <a:prstGeom prst="rect">
            <a:avLst/>
          </a:prstGeom>
          <a:noFill/>
          <a:ln>
            <a:noFill/>
          </a:ln>
        </p:spPr>
      </p:pic>
      <p:pic>
        <p:nvPicPr>
          <p:cNvPr id="105" name="Google Shape;105;p15"/>
          <p:cNvPicPr preferRelativeResize="0"/>
          <p:nvPr/>
        </p:nvPicPr>
        <p:blipFill>
          <a:blip r:embed="rId5">
            <a:alphaModFix/>
          </a:blip>
          <a:stretch>
            <a:fillRect/>
          </a:stretch>
        </p:blipFill>
        <p:spPr>
          <a:xfrm>
            <a:off x="6150675" y="1774178"/>
            <a:ext cx="2938650" cy="1679247"/>
          </a:xfrm>
          <a:prstGeom prst="rect">
            <a:avLst/>
          </a:prstGeom>
          <a:noFill/>
          <a:ln>
            <a:noFill/>
          </a:ln>
        </p:spPr>
      </p:pic>
      <p:sp>
        <p:nvSpPr>
          <p:cNvPr id="106" name="Google Shape;106;p15"/>
          <p:cNvSpPr txBox="1"/>
          <p:nvPr/>
        </p:nvSpPr>
        <p:spPr>
          <a:xfrm>
            <a:off x="333525" y="3519613"/>
            <a:ext cx="52305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b="1" u="sng">
                <a:solidFill>
                  <a:srgbClr val="1155CC"/>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Innovative Batteries for eVehicle</a:t>
            </a:r>
            <a:endParaRPr sz="1500" b="1" u="sng">
              <a:solidFill>
                <a:srgbClr val="1155CC"/>
              </a:solidFill>
            </a:endParaRPr>
          </a:p>
          <a:p>
            <a:pPr marL="0" lvl="0" indent="0" algn="l" rtl="0">
              <a:lnSpc>
                <a:spcPct val="115000"/>
              </a:lnSpc>
              <a:spcBef>
                <a:spcPts val="0"/>
              </a:spcBef>
              <a:spcAft>
                <a:spcPts val="0"/>
              </a:spcAft>
              <a:buNone/>
            </a:pPr>
            <a:r>
              <a:rPr lang="en-GB" sz="1500" b="1" u="sng">
                <a:solidFill>
                  <a:srgbClr val="1155CC"/>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Fuel from the Sun: Artificial Photosynthesis</a:t>
            </a:r>
            <a:endParaRPr sz="1500" b="1" u="sng">
              <a:solidFill>
                <a:srgbClr val="1155CC"/>
              </a:solidFill>
            </a:endParaRPr>
          </a:p>
          <a:p>
            <a:pPr marL="0" lvl="0" indent="0" algn="l" rtl="0">
              <a:lnSpc>
                <a:spcPct val="115000"/>
              </a:lnSpc>
              <a:spcBef>
                <a:spcPts val="0"/>
              </a:spcBef>
              <a:spcAft>
                <a:spcPts val="0"/>
              </a:spcAft>
              <a:buNone/>
            </a:pPr>
            <a:r>
              <a:rPr lang="en-GB" sz="1500" b="1" u="sng">
                <a:solidFill>
                  <a:srgbClr val="1155CC"/>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Low-Cost Space Launch</a:t>
            </a:r>
            <a:endParaRPr sz="1500" b="1" u="sng">
              <a:solidFill>
                <a:srgbClr val="1155CC"/>
              </a:solidFill>
            </a:endParaRPr>
          </a:p>
          <a:p>
            <a:pPr marL="0" lvl="0" indent="0" algn="l" rtl="0">
              <a:lnSpc>
                <a:spcPct val="115000"/>
              </a:lnSpc>
              <a:spcBef>
                <a:spcPts val="0"/>
              </a:spcBef>
              <a:spcAft>
                <a:spcPts val="0"/>
              </a:spcAft>
              <a:buNone/>
            </a:pPr>
            <a:r>
              <a:rPr lang="en-GB" sz="1500" b="1" u="sng">
                <a:solidFill>
                  <a:srgbClr val="1155CC"/>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Early Warning for Epidemics</a:t>
            </a:r>
            <a:endParaRPr sz="1700">
              <a:solidFill>
                <a:srgbClr val="1155CC"/>
              </a:solidFill>
              <a:latin typeface="Calibri"/>
              <a:ea typeface="Calibri"/>
              <a:cs typeface="Calibri"/>
              <a:sym typeface="Calibri"/>
            </a:endParaRPr>
          </a:p>
        </p:txBody>
      </p:sp>
      <p:sp>
        <p:nvSpPr>
          <p:cNvPr id="107" name="Google Shape;107;p15"/>
          <p:cNvSpPr txBox="1"/>
          <p:nvPr/>
        </p:nvSpPr>
        <p:spPr>
          <a:xfrm rot="-1621815">
            <a:off x="1636208" y="4401023"/>
            <a:ext cx="4048535" cy="708003"/>
          </a:xfrm>
          <a:prstGeom prst="rect">
            <a:avLst/>
          </a:prstGeom>
          <a:solidFill>
            <a:schemeClr val="lt1"/>
          </a:solidFill>
          <a:ln w="2857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rgbClr val="434343"/>
                </a:solidFill>
                <a:latin typeface="Calibri"/>
                <a:ea typeface="Calibri"/>
                <a:cs typeface="Calibri"/>
                <a:sym typeface="Calibri"/>
              </a:rPr>
              <a:t>Οι Κουνουπολογοι</a:t>
            </a:r>
            <a:endParaRPr sz="3400"/>
          </a:p>
        </p:txBody>
      </p:sp>
      <p:sp>
        <p:nvSpPr>
          <p:cNvPr id="108" name="Google Shape;108;p15"/>
          <p:cNvSpPr txBox="1"/>
          <p:nvPr/>
        </p:nvSpPr>
        <p:spPr>
          <a:xfrm rot="-129739">
            <a:off x="2021523" y="4313040"/>
            <a:ext cx="3657504" cy="707904"/>
          </a:xfrm>
          <a:prstGeom prst="rect">
            <a:avLst/>
          </a:prstGeom>
          <a:solidFill>
            <a:schemeClr val="lt1"/>
          </a:solidFill>
          <a:ln w="2857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rgbClr val="434343"/>
                </a:solidFill>
                <a:latin typeface="Calibri"/>
                <a:ea typeface="Calibri"/>
                <a:cs typeface="Calibri"/>
                <a:sym typeface="Calibri"/>
              </a:rPr>
              <a:t>Οι Κουνουπαδες</a:t>
            </a:r>
            <a:endParaRPr sz="3400"/>
          </a:p>
        </p:txBody>
      </p:sp>
      <p:sp>
        <p:nvSpPr>
          <p:cNvPr id="109" name="Google Shape;109;p15"/>
          <p:cNvSpPr txBox="1"/>
          <p:nvPr/>
        </p:nvSpPr>
        <p:spPr>
          <a:xfrm rot="-424383">
            <a:off x="2995276" y="4550910"/>
            <a:ext cx="3527847" cy="707966"/>
          </a:xfrm>
          <a:prstGeom prst="rect">
            <a:avLst/>
          </a:prstGeom>
          <a:solidFill>
            <a:schemeClr val="lt1"/>
          </a:solidFill>
          <a:ln w="2857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rgbClr val="434343"/>
                </a:solidFill>
                <a:latin typeface="Calibri"/>
                <a:ea typeface="Calibri"/>
                <a:cs typeface="Calibri"/>
                <a:sym typeface="Calibri"/>
              </a:rPr>
              <a:t> Τα Κουνουπια !</a:t>
            </a:r>
            <a:endParaRPr sz="3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42"/>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588" name="Google Shape;588;p42"/>
          <p:cNvSpPr txBox="1"/>
          <p:nvPr/>
        </p:nvSpPr>
        <p:spPr>
          <a:xfrm>
            <a:off x="606450" y="1137624"/>
            <a:ext cx="79311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3000" b="1">
                <a:latin typeface="Calibri"/>
                <a:ea typeface="Calibri"/>
                <a:cs typeface="Calibri"/>
                <a:sym typeface="Calibri"/>
              </a:rPr>
              <a:t>Smaller Granularity: Hotel’s Case</a:t>
            </a:r>
            <a:endParaRPr sz="3000" b="1" i="0" u="none" strike="noStrike" cap="none">
              <a:solidFill>
                <a:srgbClr val="000000"/>
              </a:solidFill>
              <a:latin typeface="Calibri"/>
              <a:ea typeface="Calibri"/>
              <a:cs typeface="Calibri"/>
              <a:sym typeface="Calibri"/>
            </a:endParaRPr>
          </a:p>
        </p:txBody>
      </p:sp>
      <p:pic>
        <p:nvPicPr>
          <p:cNvPr id="589" name="Google Shape;589;p42"/>
          <p:cNvPicPr preferRelativeResize="0"/>
          <p:nvPr/>
        </p:nvPicPr>
        <p:blipFill rotWithShape="1">
          <a:blip r:embed="rId4">
            <a:alphaModFix/>
          </a:blip>
          <a:srcRect r="18500"/>
          <a:stretch/>
        </p:blipFill>
        <p:spPr>
          <a:xfrm>
            <a:off x="253133" y="1868025"/>
            <a:ext cx="6573843" cy="4228225"/>
          </a:xfrm>
          <a:prstGeom prst="rect">
            <a:avLst/>
          </a:prstGeom>
          <a:noFill/>
          <a:ln>
            <a:noFill/>
          </a:ln>
        </p:spPr>
      </p:pic>
      <p:sp>
        <p:nvSpPr>
          <p:cNvPr id="590" name="Google Shape;590;p42"/>
          <p:cNvSpPr txBox="1"/>
          <p:nvPr/>
        </p:nvSpPr>
        <p:spPr>
          <a:xfrm>
            <a:off x="6966600" y="1868025"/>
            <a:ext cx="23739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solidFill>
                  <a:schemeClr val="dk1"/>
                </a:solidFill>
                <a:latin typeface="Calibri"/>
                <a:ea typeface="Calibri"/>
                <a:cs typeface="Calibri"/>
                <a:sym typeface="Calibri"/>
              </a:rPr>
              <a:t>- Mosquito Abundance as proxy for the nuisance</a:t>
            </a:r>
            <a:endParaRPr sz="1700" b="1">
              <a:solidFill>
                <a:schemeClr val="dk1"/>
              </a:solidFill>
              <a:latin typeface="Calibri"/>
              <a:ea typeface="Calibri"/>
              <a:cs typeface="Calibri"/>
              <a:sym typeface="Calibri"/>
            </a:endParaRPr>
          </a:p>
          <a:p>
            <a:pPr marL="0" lvl="0" indent="0" algn="l" rtl="0">
              <a:spcBef>
                <a:spcPts val="0"/>
              </a:spcBef>
              <a:spcAft>
                <a:spcPts val="0"/>
              </a:spcAft>
              <a:buNone/>
            </a:pPr>
            <a:r>
              <a:rPr lang="en-GB" sz="1700" b="1">
                <a:solidFill>
                  <a:schemeClr val="dk1"/>
                </a:solidFill>
                <a:latin typeface="Calibri"/>
                <a:ea typeface="Calibri"/>
                <a:cs typeface="Calibri"/>
                <a:sym typeface="Calibri"/>
              </a:rPr>
              <a:t>- Density 1km</a:t>
            </a:r>
            <a:endParaRPr sz="1700" b="1">
              <a:solidFill>
                <a:schemeClr val="dk1"/>
              </a:solidFill>
              <a:latin typeface="Calibri"/>
              <a:ea typeface="Calibri"/>
              <a:cs typeface="Calibri"/>
              <a:sym typeface="Calibri"/>
            </a:endParaRPr>
          </a:p>
          <a:p>
            <a:pPr marL="0" lvl="0" indent="0" algn="l" rtl="0">
              <a:spcBef>
                <a:spcPts val="0"/>
              </a:spcBef>
              <a:spcAft>
                <a:spcPts val="0"/>
              </a:spcAft>
              <a:buNone/>
            </a:pPr>
            <a:r>
              <a:rPr lang="en-GB" sz="1700" b="1">
                <a:solidFill>
                  <a:schemeClr val="dk1"/>
                </a:solidFill>
                <a:latin typeface="Calibri"/>
                <a:ea typeface="Calibri"/>
                <a:cs typeface="Calibri"/>
                <a:sym typeface="Calibri"/>
              </a:rPr>
              <a:t>Around Hotels</a:t>
            </a:r>
            <a:endParaRPr sz="1700" b="1">
              <a:solidFill>
                <a:schemeClr val="dk1"/>
              </a:solidFill>
              <a:latin typeface="Calibri"/>
              <a:ea typeface="Calibri"/>
              <a:cs typeface="Calibri"/>
              <a:sym typeface="Calibri"/>
            </a:endParaRPr>
          </a:p>
        </p:txBody>
      </p:sp>
      <p:sp>
        <p:nvSpPr>
          <p:cNvPr id="591" name="Google Shape;591;p42"/>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pic>
        <p:nvPicPr>
          <p:cNvPr id="592" name="Google Shape;592;p42"/>
          <p:cNvPicPr preferRelativeResize="0"/>
          <p:nvPr/>
        </p:nvPicPr>
        <p:blipFill rotWithShape="1">
          <a:blip r:embed="rId5">
            <a:alphaModFix/>
          </a:blip>
          <a:srcRect l="18017" r="21763"/>
          <a:stretch/>
        </p:blipFill>
        <p:spPr>
          <a:xfrm>
            <a:off x="3107450" y="2332600"/>
            <a:ext cx="4929775" cy="422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3"/>
          <p:cNvSpPr txBox="1">
            <a:spLocks noGrp="1"/>
          </p:cNvSpPr>
          <p:nvPr>
            <p:ph type="title"/>
          </p:nvPr>
        </p:nvSpPr>
        <p:spPr>
          <a:xfrm>
            <a:off x="457200" y="9178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Conclusions</a:t>
            </a:r>
            <a:endParaRPr/>
          </a:p>
        </p:txBody>
      </p:sp>
      <p:sp>
        <p:nvSpPr>
          <p:cNvPr id="598" name="Google Shape;598;p43"/>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pic>
        <p:nvPicPr>
          <p:cNvPr id="599" name="Google Shape;599;p43"/>
          <p:cNvPicPr preferRelativeResize="0"/>
          <p:nvPr/>
        </p:nvPicPr>
        <p:blipFill>
          <a:blip r:embed="rId3">
            <a:alphaModFix/>
          </a:blip>
          <a:stretch>
            <a:fillRect/>
          </a:stretch>
        </p:blipFill>
        <p:spPr>
          <a:xfrm flipH="1">
            <a:off x="4989844" y="4770300"/>
            <a:ext cx="1563356" cy="1143000"/>
          </a:xfrm>
          <a:prstGeom prst="rect">
            <a:avLst/>
          </a:prstGeom>
          <a:noFill/>
          <a:ln>
            <a:noFill/>
          </a:ln>
        </p:spPr>
      </p:pic>
      <p:sp>
        <p:nvSpPr>
          <p:cNvPr id="600" name="Google Shape;600;p43"/>
          <p:cNvSpPr/>
          <p:nvPr/>
        </p:nvSpPr>
        <p:spPr>
          <a:xfrm>
            <a:off x="5927050" y="3615200"/>
            <a:ext cx="2916900" cy="993000"/>
          </a:xfrm>
          <a:prstGeom prst="wedgeRoundRectCallout">
            <a:avLst>
              <a:gd name="adj1" fmla="val -35094"/>
              <a:gd name="adj2" fmla="val 74176"/>
              <a:gd name="adj3" fmla="val 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500"/>
              <a:t>Now I </a:t>
            </a:r>
            <a:r>
              <a:rPr lang="en-GB" sz="1500" b="1"/>
              <a:t>learned </a:t>
            </a:r>
            <a:r>
              <a:rPr lang="en-GB" sz="1500"/>
              <a:t>how to provide useful  information for a </a:t>
            </a:r>
            <a:r>
              <a:rPr lang="en-GB" sz="1500" b="1"/>
              <a:t>given area</a:t>
            </a:r>
            <a:r>
              <a:rPr lang="en-GB" sz="1500"/>
              <a:t>! </a:t>
            </a:r>
            <a:endParaRPr sz="1500"/>
          </a:p>
        </p:txBody>
      </p:sp>
      <p:sp>
        <p:nvSpPr>
          <p:cNvPr id="601" name="Google Shape;601;p43"/>
          <p:cNvSpPr txBox="1"/>
          <p:nvPr/>
        </p:nvSpPr>
        <p:spPr>
          <a:xfrm>
            <a:off x="248250" y="1671125"/>
            <a:ext cx="4949700" cy="1816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285750" lvl="0" indent="-311150" algn="l" rtl="0">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Study the </a:t>
            </a:r>
            <a:r>
              <a:rPr lang="en-GB" sz="1800" b="1">
                <a:solidFill>
                  <a:schemeClr val="dk1"/>
                </a:solidFill>
                <a:latin typeface="Calibri"/>
                <a:ea typeface="Calibri"/>
                <a:cs typeface="Calibri"/>
                <a:sym typeface="Calibri"/>
              </a:rPr>
              <a:t>dependency</a:t>
            </a:r>
            <a:r>
              <a:rPr lang="en-GB" sz="1800">
                <a:solidFill>
                  <a:schemeClr val="dk1"/>
                </a:solidFill>
                <a:latin typeface="Calibri"/>
                <a:ea typeface="Calibri"/>
                <a:cs typeface="Calibri"/>
                <a:sym typeface="Calibri"/>
              </a:rPr>
              <a:t> from the </a:t>
            </a:r>
            <a:r>
              <a:rPr lang="en-GB" sz="1800" b="1">
                <a:solidFill>
                  <a:schemeClr val="dk1"/>
                </a:solidFill>
                <a:latin typeface="Calibri"/>
                <a:ea typeface="Calibri"/>
                <a:cs typeface="Calibri"/>
                <a:sym typeface="Calibri"/>
              </a:rPr>
              <a:t>distance </a:t>
            </a:r>
            <a:r>
              <a:rPr lang="en-GB" sz="1800">
                <a:solidFill>
                  <a:schemeClr val="dk1"/>
                </a:solidFill>
                <a:latin typeface="Calibri"/>
                <a:ea typeface="Calibri"/>
                <a:cs typeface="Calibri"/>
                <a:sym typeface="Calibri"/>
              </a:rPr>
              <a:t>from the initial train set</a:t>
            </a:r>
            <a:endParaRPr sz="1800">
              <a:solidFill>
                <a:schemeClr val="dk1"/>
              </a:solidFill>
              <a:latin typeface="Calibri"/>
              <a:ea typeface="Calibri"/>
              <a:cs typeface="Calibri"/>
              <a:sym typeface="Calibri"/>
            </a:endParaRPr>
          </a:p>
          <a:p>
            <a:pPr marL="285750" lvl="0" indent="-311150" algn="l" rtl="0">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Further study the </a:t>
            </a:r>
            <a:r>
              <a:rPr lang="en-GB" sz="1800" b="1">
                <a:solidFill>
                  <a:schemeClr val="dk1"/>
                </a:solidFill>
                <a:latin typeface="Calibri"/>
                <a:ea typeface="Calibri"/>
                <a:cs typeface="Calibri"/>
                <a:sym typeface="Calibri"/>
              </a:rPr>
              <a:t>transfer learning</a:t>
            </a:r>
            <a:r>
              <a:rPr lang="en-GB" sz="1800">
                <a:solidFill>
                  <a:schemeClr val="dk1"/>
                </a:solidFill>
                <a:latin typeface="Calibri"/>
                <a:ea typeface="Calibri"/>
                <a:cs typeface="Calibri"/>
                <a:sym typeface="Calibri"/>
              </a:rPr>
              <a:t> capabilities</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7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700">
              <a:solidFill>
                <a:schemeClr val="dk1"/>
              </a:solidFill>
              <a:latin typeface="Calibri"/>
              <a:ea typeface="Calibri"/>
              <a:cs typeface="Calibri"/>
              <a:sym typeface="Calibri"/>
            </a:endParaRPr>
          </a:p>
        </p:txBody>
      </p:sp>
      <p:sp>
        <p:nvSpPr>
          <p:cNvPr id="602" name="Google Shape;602;p43"/>
          <p:cNvSpPr txBox="1"/>
          <p:nvPr/>
        </p:nvSpPr>
        <p:spPr>
          <a:xfrm>
            <a:off x="150000" y="3154442"/>
            <a:ext cx="4422000" cy="3201600"/>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We are able to provide predictions, in </a:t>
            </a:r>
            <a:r>
              <a:rPr lang="en-GB" sz="1800" b="1">
                <a:solidFill>
                  <a:schemeClr val="dk1"/>
                </a:solidFill>
                <a:latin typeface="Calibri"/>
                <a:ea typeface="Calibri"/>
                <a:cs typeface="Calibri"/>
                <a:sym typeface="Calibri"/>
              </a:rPr>
              <a:t>off-trap points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We are able to provide predictions in </a:t>
            </a:r>
            <a:r>
              <a:rPr lang="en-GB" sz="1800" b="1">
                <a:solidFill>
                  <a:schemeClr val="dk1"/>
                </a:solidFill>
                <a:latin typeface="Calibri"/>
                <a:ea typeface="Calibri"/>
                <a:cs typeface="Calibri"/>
                <a:sym typeface="Calibri"/>
              </a:rPr>
              <a:t>any shape file</a:t>
            </a:r>
            <a:r>
              <a:rPr lang="en-GB" sz="1800">
                <a:solidFill>
                  <a:schemeClr val="dk1"/>
                </a:solidFill>
                <a:latin typeface="Calibri"/>
                <a:ea typeface="Calibri"/>
                <a:cs typeface="Calibri"/>
                <a:sym typeface="Calibri"/>
              </a:rPr>
              <a:t>, that a stakeholder finds useful</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A </a:t>
            </a:r>
            <a:r>
              <a:rPr lang="en-GB" sz="1800" b="1">
                <a:solidFill>
                  <a:schemeClr val="dk1"/>
                </a:solidFill>
                <a:latin typeface="Calibri"/>
                <a:ea typeface="Calibri"/>
                <a:cs typeface="Calibri"/>
                <a:sym typeface="Calibri"/>
              </a:rPr>
              <a:t>new area</a:t>
            </a:r>
            <a:r>
              <a:rPr lang="en-GB" sz="1800">
                <a:solidFill>
                  <a:schemeClr val="dk1"/>
                </a:solidFill>
                <a:latin typeface="Calibri"/>
                <a:ea typeface="Calibri"/>
                <a:cs typeface="Calibri"/>
                <a:sym typeface="Calibri"/>
              </a:rPr>
              <a:t> can fast increase its performance using knowledge from similar areas</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7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7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4"/>
          <p:cNvSpPr txBox="1">
            <a:spLocks noGrp="1"/>
          </p:cNvSpPr>
          <p:nvPr>
            <p:ph type="title"/>
          </p:nvPr>
        </p:nvSpPr>
        <p:spPr>
          <a:xfrm>
            <a:off x="426175" y="1898075"/>
            <a:ext cx="7704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Predicting the Human Health Risk</a:t>
            </a:r>
            <a:endParaRPr/>
          </a:p>
          <a:p>
            <a:pPr marL="0" lvl="0" indent="0" algn="ctr" rtl="0">
              <a:spcBef>
                <a:spcPts val="0"/>
              </a:spcBef>
              <a:spcAft>
                <a:spcPts val="0"/>
              </a:spcAft>
              <a:buNone/>
            </a:pPr>
            <a:r>
              <a:rPr lang="en-GB" b="0"/>
              <a:t>(initial study)</a:t>
            </a:r>
            <a:endParaRPr b="0"/>
          </a:p>
        </p:txBody>
      </p:sp>
      <p:sp>
        <p:nvSpPr>
          <p:cNvPr id="608" name="Google Shape;608;p44"/>
          <p:cNvSpPr txBox="1">
            <a:spLocks noGrp="1"/>
          </p:cNvSpPr>
          <p:nvPr>
            <p:ph type="body" idx="1"/>
          </p:nvPr>
        </p:nvSpPr>
        <p:spPr>
          <a:xfrm>
            <a:off x="302050" y="3577375"/>
            <a:ext cx="8229600" cy="1399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2100" b="1"/>
              <a:t>Lead by:</a:t>
            </a:r>
            <a:r>
              <a:rPr lang="en-GB" sz="2100"/>
              <a:t> Dimitris Sainidis</a:t>
            </a:r>
            <a:endParaRPr sz="2100"/>
          </a:p>
          <a:p>
            <a:pPr marL="0" lvl="0" indent="0" algn="l" rtl="0">
              <a:spcBef>
                <a:spcPts val="360"/>
              </a:spcBef>
              <a:spcAft>
                <a:spcPts val="0"/>
              </a:spcAft>
              <a:buNone/>
            </a:pPr>
            <a:endParaRPr sz="2100"/>
          </a:p>
        </p:txBody>
      </p:sp>
      <p:sp>
        <p:nvSpPr>
          <p:cNvPr id="609" name="Google Shape;609;p44"/>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5"/>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615" name="Google Shape;615;p45"/>
          <p:cNvSpPr txBox="1"/>
          <p:nvPr/>
        </p:nvSpPr>
        <p:spPr>
          <a:xfrm>
            <a:off x="1049550" y="12454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Human Health - West Nile Virus Case</a:t>
            </a:r>
            <a:endParaRPr sz="3000" b="1">
              <a:latin typeface="Calibri"/>
              <a:ea typeface="Calibri"/>
              <a:cs typeface="Calibri"/>
              <a:sym typeface="Calibri"/>
            </a:endParaRPr>
          </a:p>
        </p:txBody>
      </p:sp>
      <p:sp>
        <p:nvSpPr>
          <p:cNvPr id="616" name="Google Shape;616;p45"/>
          <p:cNvSpPr txBox="1"/>
          <p:nvPr/>
        </p:nvSpPr>
        <p:spPr>
          <a:xfrm>
            <a:off x="438550" y="2252388"/>
            <a:ext cx="6768000" cy="2487300"/>
          </a:xfrm>
          <a:prstGeom prst="rect">
            <a:avLst/>
          </a:prstGeom>
          <a:noFill/>
          <a:ln>
            <a:noFill/>
          </a:ln>
        </p:spPr>
        <p:txBody>
          <a:bodyPr spcFirstLastPara="1" wrap="square" lIns="91425" tIns="91425" rIns="91425" bIns="91425" anchor="t" anchorCtr="0">
            <a:spAutoFit/>
          </a:bodyPr>
          <a:lstStyle/>
          <a:p>
            <a:pPr marL="457200" lvl="0" indent="-336550" algn="l" rtl="0">
              <a:lnSpc>
                <a:spcPct val="90000"/>
              </a:lnSpc>
              <a:spcBef>
                <a:spcPts val="750"/>
              </a:spcBef>
              <a:spcAft>
                <a:spcPts val="0"/>
              </a:spcAft>
              <a:buClr>
                <a:schemeClr val="dk1"/>
              </a:buClr>
              <a:buSzPts val="1700"/>
              <a:buChar char="●"/>
            </a:pPr>
            <a:r>
              <a:rPr lang="en-GB" sz="1700">
                <a:solidFill>
                  <a:schemeClr val="dk1"/>
                </a:solidFill>
              </a:rPr>
              <a:t>MBDs infect almost </a:t>
            </a:r>
            <a:r>
              <a:rPr lang="en-GB" sz="1700" b="1">
                <a:solidFill>
                  <a:schemeClr val="dk1"/>
                </a:solidFill>
              </a:rPr>
              <a:t>700 million people / per year</a:t>
            </a:r>
            <a:endParaRPr sz="1700" b="1">
              <a:solidFill>
                <a:schemeClr val="dk1"/>
              </a:solidFill>
            </a:endParaRPr>
          </a:p>
          <a:p>
            <a:pPr marL="457200" lvl="0" indent="-336550" algn="l" rtl="0">
              <a:lnSpc>
                <a:spcPct val="90000"/>
              </a:lnSpc>
              <a:spcBef>
                <a:spcPts val="0"/>
              </a:spcBef>
              <a:spcAft>
                <a:spcPts val="0"/>
              </a:spcAft>
              <a:buClr>
                <a:schemeClr val="dk1"/>
              </a:buClr>
              <a:buSzPts val="1700"/>
              <a:buChar char="●"/>
            </a:pPr>
            <a:r>
              <a:rPr lang="en-GB" sz="1700" b="1">
                <a:solidFill>
                  <a:schemeClr val="dk1"/>
                </a:solidFill>
              </a:rPr>
              <a:t>~ 700.000 Deaths per year</a:t>
            </a:r>
            <a:endParaRPr sz="1700" b="1">
              <a:solidFill>
                <a:schemeClr val="dk1"/>
              </a:solidFill>
            </a:endParaRPr>
          </a:p>
          <a:p>
            <a:pPr marL="0" lvl="0" indent="0" algn="l" rtl="0">
              <a:spcBef>
                <a:spcPts val="0"/>
              </a:spcBef>
              <a:spcAft>
                <a:spcPts val="0"/>
              </a:spcAft>
              <a:buNone/>
            </a:pPr>
            <a:endParaRPr sz="1700"/>
          </a:p>
          <a:p>
            <a:pPr marL="0" lvl="0" indent="0" algn="l" rtl="0">
              <a:spcBef>
                <a:spcPts val="0"/>
              </a:spcBef>
              <a:spcAft>
                <a:spcPts val="0"/>
              </a:spcAft>
              <a:buNone/>
            </a:pPr>
            <a:r>
              <a:rPr lang="en-GB" sz="1700"/>
              <a:t>In Greece</a:t>
            </a:r>
            <a:endParaRPr sz="1700"/>
          </a:p>
          <a:p>
            <a:pPr marL="457200" lvl="0" indent="-336550" algn="l" rtl="0">
              <a:spcBef>
                <a:spcPts val="0"/>
              </a:spcBef>
              <a:spcAft>
                <a:spcPts val="0"/>
              </a:spcAft>
              <a:buSzPts val="1700"/>
              <a:buChar char="●"/>
            </a:pPr>
            <a:r>
              <a:rPr lang="en-GB" sz="1700"/>
              <a:t>According to National Health Organization 123 cases of West Nile Virus have been recorded from the beginning of the 2022 period until August 30.</a:t>
            </a:r>
            <a:endParaRPr sz="1700"/>
          </a:p>
          <a:p>
            <a:pPr marL="457200" lvl="0" indent="-336550" algn="l" rtl="0">
              <a:spcBef>
                <a:spcPts val="0"/>
              </a:spcBef>
              <a:spcAft>
                <a:spcPts val="0"/>
              </a:spcAft>
              <a:buSzPts val="1700"/>
              <a:buChar char="●"/>
            </a:pPr>
            <a:r>
              <a:rPr lang="en-GB" sz="1700"/>
              <a:t>Of those 123 cases, 36 were diagnosed </a:t>
            </a:r>
            <a:r>
              <a:rPr lang="en-GB" sz="1700" b="1"/>
              <a:t>in the last week </a:t>
            </a:r>
            <a:r>
              <a:rPr lang="en-GB" sz="1700"/>
              <a:t>and so far 11 people have died</a:t>
            </a:r>
            <a:endParaRPr sz="1700"/>
          </a:p>
        </p:txBody>
      </p:sp>
      <p:sp>
        <p:nvSpPr>
          <p:cNvPr id="617" name="Google Shape;617;p45"/>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46"/>
          <p:cNvPicPr preferRelativeResize="0"/>
          <p:nvPr/>
        </p:nvPicPr>
        <p:blipFill>
          <a:blip r:embed="rId3">
            <a:alphaModFix/>
          </a:blip>
          <a:stretch>
            <a:fillRect/>
          </a:stretch>
        </p:blipFill>
        <p:spPr>
          <a:xfrm>
            <a:off x="0" y="2017583"/>
            <a:ext cx="9144001" cy="4118785"/>
          </a:xfrm>
          <a:prstGeom prst="rect">
            <a:avLst/>
          </a:prstGeom>
          <a:noFill/>
          <a:ln>
            <a:noFill/>
          </a:ln>
        </p:spPr>
      </p:pic>
      <p:pic>
        <p:nvPicPr>
          <p:cNvPr id="623" name="Google Shape;623;p46"/>
          <p:cNvPicPr preferRelativeResize="0"/>
          <p:nvPr/>
        </p:nvPicPr>
        <p:blipFill rotWithShape="1">
          <a:blip r:embed="rId4">
            <a:alphaModFix/>
          </a:blip>
          <a:srcRect t="18838" b="15224"/>
          <a:stretch/>
        </p:blipFill>
        <p:spPr>
          <a:xfrm>
            <a:off x="0" y="0"/>
            <a:ext cx="9144000" cy="1008112"/>
          </a:xfrm>
          <a:prstGeom prst="rect">
            <a:avLst/>
          </a:prstGeom>
          <a:noFill/>
          <a:ln>
            <a:noFill/>
          </a:ln>
        </p:spPr>
      </p:pic>
      <p:sp>
        <p:nvSpPr>
          <p:cNvPr id="624" name="Google Shape;624;p46"/>
          <p:cNvSpPr txBox="1"/>
          <p:nvPr/>
        </p:nvSpPr>
        <p:spPr>
          <a:xfrm>
            <a:off x="1049550" y="12454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Human Health Risk</a:t>
            </a:r>
            <a:endParaRPr sz="3000" b="1">
              <a:latin typeface="Calibri"/>
              <a:ea typeface="Calibri"/>
              <a:cs typeface="Calibri"/>
              <a:sym typeface="Calibri"/>
            </a:endParaRPr>
          </a:p>
        </p:txBody>
      </p:sp>
      <p:sp>
        <p:nvSpPr>
          <p:cNvPr id="625" name="Google Shape;625;p46"/>
          <p:cNvSpPr txBox="1"/>
          <p:nvPr/>
        </p:nvSpPr>
        <p:spPr>
          <a:xfrm>
            <a:off x="0" y="2014800"/>
            <a:ext cx="3672000" cy="877200"/>
          </a:xfrm>
          <a:prstGeom prst="rect">
            <a:avLst/>
          </a:prstGeom>
          <a:solidFill>
            <a:srgbClr val="9BAFB5">
              <a:alpha val="45490"/>
            </a:srgbClr>
          </a:solid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GB" sz="1500"/>
              <a:t>Historical</a:t>
            </a:r>
            <a:r>
              <a:rPr lang="en-GB" sz="1500" b="1"/>
              <a:t> health data</a:t>
            </a:r>
            <a:r>
              <a:rPr lang="en-GB" sz="1500"/>
              <a:t> of case appearances</a:t>
            </a:r>
            <a:endParaRPr sz="1500"/>
          </a:p>
          <a:p>
            <a:pPr marL="457200" lvl="0" indent="-323850" algn="l" rtl="0">
              <a:spcBef>
                <a:spcPts val="0"/>
              </a:spcBef>
              <a:spcAft>
                <a:spcPts val="0"/>
              </a:spcAft>
              <a:buSzPts val="1500"/>
              <a:buChar char="●"/>
            </a:pPr>
            <a:r>
              <a:rPr lang="en-GB" sz="1500" b="1"/>
              <a:t>88 municipalities</a:t>
            </a:r>
            <a:r>
              <a:rPr lang="en-GB" sz="1500"/>
              <a:t> </a:t>
            </a:r>
            <a:endParaRPr sz="1500"/>
          </a:p>
        </p:txBody>
      </p:sp>
      <p:sp>
        <p:nvSpPr>
          <p:cNvPr id="626" name="Google Shape;626;p46"/>
          <p:cNvSpPr txBox="1"/>
          <p:nvPr/>
        </p:nvSpPr>
        <p:spPr>
          <a:xfrm>
            <a:off x="0" y="2892002"/>
            <a:ext cx="3672000" cy="415500"/>
          </a:xfrm>
          <a:prstGeom prst="rect">
            <a:avLst/>
          </a:prstGeom>
          <a:solidFill>
            <a:srgbClr val="9BAFB5">
              <a:alpha val="45490"/>
            </a:srgbClr>
          </a:solid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GB" sz="1500"/>
              <a:t>Predict, in a </a:t>
            </a:r>
            <a:r>
              <a:rPr lang="en-GB" sz="1500" b="1"/>
              <a:t>two weeks ahead</a:t>
            </a:r>
            <a:endParaRPr sz="1500" b="1"/>
          </a:p>
        </p:txBody>
      </p:sp>
      <p:sp>
        <p:nvSpPr>
          <p:cNvPr id="627" name="Google Shape;627;p46"/>
          <p:cNvSpPr txBox="1"/>
          <p:nvPr/>
        </p:nvSpPr>
        <p:spPr>
          <a:xfrm>
            <a:off x="0" y="3307500"/>
            <a:ext cx="3672000" cy="646500"/>
          </a:xfrm>
          <a:prstGeom prst="rect">
            <a:avLst/>
          </a:prstGeom>
          <a:solidFill>
            <a:srgbClr val="9BAFB5">
              <a:alpha val="45490"/>
            </a:srgbClr>
          </a:solid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GB" sz="1500" b="1"/>
              <a:t>Goal: Predict </a:t>
            </a:r>
            <a:r>
              <a:rPr lang="en-GB" sz="1500"/>
              <a:t>which municipalities are in the </a:t>
            </a:r>
            <a:r>
              <a:rPr lang="en-GB" sz="1500" b="1"/>
              <a:t>most danger</a:t>
            </a:r>
            <a:r>
              <a:rPr lang="en-GB" sz="1500"/>
              <a:t>?</a:t>
            </a:r>
            <a:endParaRPr sz="1500"/>
          </a:p>
        </p:txBody>
      </p:sp>
      <p:sp>
        <p:nvSpPr>
          <p:cNvPr id="628" name="Google Shape;628;p46"/>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47"/>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634" name="Google Shape;634;p47"/>
          <p:cNvSpPr txBox="1"/>
          <p:nvPr/>
        </p:nvSpPr>
        <p:spPr>
          <a:xfrm>
            <a:off x="1049550" y="10657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Data Preparation and Modeling</a:t>
            </a:r>
            <a:endParaRPr sz="3000" b="1">
              <a:latin typeface="Calibri"/>
              <a:ea typeface="Calibri"/>
              <a:cs typeface="Calibri"/>
              <a:sym typeface="Calibri"/>
            </a:endParaRPr>
          </a:p>
        </p:txBody>
      </p:sp>
      <p:sp>
        <p:nvSpPr>
          <p:cNvPr id="635" name="Google Shape;635;p47"/>
          <p:cNvSpPr txBox="1"/>
          <p:nvPr/>
        </p:nvSpPr>
        <p:spPr>
          <a:xfrm>
            <a:off x="298900" y="1600300"/>
            <a:ext cx="42732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Divide </a:t>
            </a:r>
            <a:r>
              <a:rPr lang="en-GB">
                <a:solidFill>
                  <a:schemeClr val="dk1"/>
                </a:solidFill>
              </a:rPr>
              <a:t>timeline </a:t>
            </a:r>
            <a:r>
              <a:rPr lang="en-GB"/>
              <a:t>into </a:t>
            </a:r>
            <a:r>
              <a:rPr lang="en-GB" b="1"/>
              <a:t>two week period</a:t>
            </a:r>
            <a:r>
              <a:rPr lang="en-GB"/>
              <a:t> spans:</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GB"/>
              <a:t>We </a:t>
            </a:r>
            <a:r>
              <a:rPr lang="en-GB" b="1"/>
              <a:t>model</a:t>
            </a:r>
            <a:r>
              <a:rPr lang="en-GB"/>
              <a:t> the problem as a</a:t>
            </a:r>
            <a:r>
              <a:rPr lang="en-GB" b="1"/>
              <a:t> binary classification </a:t>
            </a:r>
            <a:r>
              <a:rPr lang="en-GB"/>
              <a:t>(On-Off)</a:t>
            </a:r>
            <a:endParaRPr/>
          </a:p>
          <a:p>
            <a:pPr marL="457200" lvl="0" indent="-317500" algn="l" rtl="0">
              <a:spcBef>
                <a:spcPts val="0"/>
              </a:spcBef>
              <a:spcAft>
                <a:spcPts val="0"/>
              </a:spcAft>
              <a:buSzPts val="1400"/>
              <a:buAutoNum type="arabicPeriod"/>
            </a:pPr>
            <a:r>
              <a:rPr lang="en-GB" b="1"/>
              <a:t>Augment </a:t>
            </a:r>
            <a:r>
              <a:rPr lang="en-GB"/>
              <a:t>all </a:t>
            </a:r>
            <a:r>
              <a:rPr lang="en-GB" b="1"/>
              <a:t>non-cases</a:t>
            </a:r>
            <a:r>
              <a:rPr lang="en-GB"/>
              <a:t> for each municipality</a:t>
            </a:r>
            <a:endParaRPr/>
          </a:p>
          <a:p>
            <a:pPr marL="457200" lvl="0" indent="-317500" algn="l" rtl="0">
              <a:spcBef>
                <a:spcPts val="0"/>
              </a:spcBef>
              <a:spcAft>
                <a:spcPts val="0"/>
              </a:spcAft>
              <a:buSzPts val="1400"/>
              <a:buAutoNum type="arabicPeriod"/>
            </a:pPr>
            <a:r>
              <a:rPr lang="en-GB"/>
              <a:t>Add</a:t>
            </a:r>
            <a:r>
              <a:rPr lang="en-GB" b="1"/>
              <a:t> Geomorphological </a:t>
            </a:r>
            <a:r>
              <a:rPr lang="en-GB"/>
              <a:t>data</a:t>
            </a:r>
            <a:endParaRPr/>
          </a:p>
          <a:p>
            <a:pPr marL="457200" lvl="0" indent="-317500" algn="l" rtl="0">
              <a:spcBef>
                <a:spcPts val="0"/>
              </a:spcBef>
              <a:spcAft>
                <a:spcPts val="0"/>
              </a:spcAft>
              <a:buSzPts val="1400"/>
              <a:buAutoNum type="arabicPeriod"/>
            </a:pPr>
            <a:r>
              <a:rPr lang="en-GB"/>
              <a:t>Obtaining </a:t>
            </a:r>
            <a:r>
              <a:rPr lang="en-GB" b="1"/>
              <a:t>Satellite </a:t>
            </a:r>
            <a:r>
              <a:rPr lang="en-GB"/>
              <a:t>data for the areas of interest</a:t>
            </a:r>
            <a:endParaRPr/>
          </a:p>
          <a:p>
            <a:pPr marL="914400" lvl="1" indent="-317500" algn="l" rtl="0">
              <a:spcBef>
                <a:spcPts val="0"/>
              </a:spcBef>
              <a:spcAft>
                <a:spcPts val="0"/>
              </a:spcAft>
              <a:buSzPts val="1400"/>
              <a:buAutoNum type="alphaLcPeriod"/>
            </a:pPr>
            <a:r>
              <a:rPr lang="en-GB"/>
              <a:t>Averaged weather data within the defined period</a:t>
            </a:r>
            <a:endParaRPr/>
          </a:p>
          <a:p>
            <a:pPr marL="914400" lvl="1" indent="-317500" algn="l" rtl="0">
              <a:spcBef>
                <a:spcPts val="0"/>
              </a:spcBef>
              <a:spcAft>
                <a:spcPts val="0"/>
              </a:spcAft>
              <a:buSzPts val="1400"/>
              <a:buAutoNum type="alphaLcPeriod"/>
            </a:pPr>
            <a:r>
              <a:rPr lang="en-GB"/>
              <a:t>Feature engineering / extraction</a:t>
            </a:r>
            <a:endParaRPr/>
          </a:p>
          <a:p>
            <a:pPr marL="914400" lvl="1" indent="-317500" algn="l" rtl="0">
              <a:spcBef>
                <a:spcPts val="0"/>
              </a:spcBef>
              <a:spcAft>
                <a:spcPts val="0"/>
              </a:spcAft>
              <a:buSzPts val="1400"/>
              <a:buAutoNum type="alphaLcPeriod"/>
            </a:pPr>
            <a:r>
              <a:rPr lang="en-GB"/>
              <a:t>Categorical encoding</a:t>
            </a:r>
            <a:endParaRPr/>
          </a:p>
          <a:p>
            <a:pPr marL="914400" lvl="1" indent="-317500" algn="l" rtl="0">
              <a:spcBef>
                <a:spcPts val="0"/>
              </a:spcBef>
              <a:spcAft>
                <a:spcPts val="0"/>
              </a:spcAft>
              <a:buSzPts val="1400"/>
              <a:buAutoNum type="alphaLcPeriod"/>
            </a:pPr>
            <a:r>
              <a:rPr lang="en-GB"/>
              <a:t>Scaling</a:t>
            </a:r>
            <a:endParaRPr/>
          </a:p>
          <a:p>
            <a:pPr marL="0" lvl="0" indent="0" algn="l" rtl="0">
              <a:spcBef>
                <a:spcPts val="0"/>
              </a:spcBef>
              <a:spcAft>
                <a:spcPts val="0"/>
              </a:spcAft>
              <a:buNone/>
            </a:pPr>
            <a:endParaRPr/>
          </a:p>
        </p:txBody>
      </p:sp>
      <p:grpSp>
        <p:nvGrpSpPr>
          <p:cNvPr id="636" name="Google Shape;636;p47"/>
          <p:cNvGrpSpPr/>
          <p:nvPr/>
        </p:nvGrpSpPr>
        <p:grpSpPr>
          <a:xfrm>
            <a:off x="4728700" y="1666125"/>
            <a:ext cx="4566600" cy="2444088"/>
            <a:chOff x="4728700" y="1666125"/>
            <a:chExt cx="4566600" cy="2444088"/>
          </a:xfrm>
        </p:grpSpPr>
        <p:sp>
          <p:nvSpPr>
            <p:cNvPr id="637" name="Google Shape;637;p47"/>
            <p:cNvSpPr txBox="1"/>
            <p:nvPr/>
          </p:nvSpPr>
          <p:spPr>
            <a:xfrm>
              <a:off x="4728700" y="1666125"/>
              <a:ext cx="45666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a:t>Give weight to the observation of </a:t>
              </a:r>
              <a:r>
                <a:rPr lang="en-GB" b="1"/>
                <a:t>multi-cases</a:t>
              </a:r>
              <a:endParaRPr b="1"/>
            </a:p>
            <a:p>
              <a:pPr marL="457200" lvl="0" indent="-317500" algn="l" rtl="0">
                <a:spcBef>
                  <a:spcPts val="0"/>
                </a:spcBef>
                <a:spcAft>
                  <a:spcPts val="0"/>
                </a:spcAft>
                <a:buSzPts val="1400"/>
                <a:buChar char="●"/>
              </a:pPr>
              <a:r>
                <a:rPr lang="en-GB" b="1"/>
                <a:t>Sparse Dataset</a:t>
              </a:r>
              <a:endParaRPr b="1"/>
            </a:p>
          </p:txBody>
        </p:sp>
        <p:grpSp>
          <p:nvGrpSpPr>
            <p:cNvPr id="638" name="Google Shape;638;p47"/>
            <p:cNvGrpSpPr/>
            <p:nvPr/>
          </p:nvGrpSpPr>
          <p:grpSpPr>
            <a:xfrm>
              <a:off x="4938225" y="2405138"/>
              <a:ext cx="4080100" cy="1705075"/>
              <a:chOff x="4709925" y="2582688"/>
              <a:chExt cx="4080100" cy="1705075"/>
            </a:xfrm>
          </p:grpSpPr>
          <p:grpSp>
            <p:nvGrpSpPr>
              <p:cNvPr id="639" name="Google Shape;639;p47"/>
              <p:cNvGrpSpPr/>
              <p:nvPr/>
            </p:nvGrpSpPr>
            <p:grpSpPr>
              <a:xfrm>
                <a:off x="4709925" y="2582688"/>
                <a:ext cx="4080100" cy="1152526"/>
                <a:chOff x="152400" y="4194750"/>
                <a:chExt cx="4080100" cy="1152526"/>
              </a:xfrm>
            </p:grpSpPr>
            <p:pic>
              <p:nvPicPr>
                <p:cNvPr id="640" name="Google Shape;640;p47"/>
                <p:cNvPicPr preferRelativeResize="0"/>
                <p:nvPr/>
              </p:nvPicPr>
              <p:blipFill rotWithShape="1">
                <a:blip r:embed="rId4">
                  <a:alphaModFix/>
                </a:blip>
                <a:srcRect r="20954"/>
                <a:stretch/>
              </p:blipFill>
              <p:spPr>
                <a:xfrm>
                  <a:off x="152400" y="4194750"/>
                  <a:ext cx="1039025" cy="1152525"/>
                </a:xfrm>
                <a:prstGeom prst="rect">
                  <a:avLst/>
                </a:prstGeom>
                <a:noFill/>
                <a:ln>
                  <a:noFill/>
                </a:ln>
              </p:spPr>
            </p:pic>
            <p:pic>
              <p:nvPicPr>
                <p:cNvPr id="641" name="Google Shape;641;p47"/>
                <p:cNvPicPr preferRelativeResize="0"/>
                <p:nvPr/>
              </p:nvPicPr>
              <p:blipFill>
                <a:blip r:embed="rId5">
                  <a:alphaModFix/>
                </a:blip>
                <a:stretch>
                  <a:fillRect/>
                </a:stretch>
              </p:blipFill>
              <p:spPr>
                <a:xfrm>
                  <a:off x="1707075" y="4194751"/>
                  <a:ext cx="1038225" cy="1152525"/>
                </a:xfrm>
                <a:prstGeom prst="rect">
                  <a:avLst/>
                </a:prstGeom>
                <a:noFill/>
                <a:ln>
                  <a:noFill/>
                </a:ln>
              </p:spPr>
            </p:pic>
            <p:pic>
              <p:nvPicPr>
                <p:cNvPr id="642" name="Google Shape;642;p47"/>
                <p:cNvPicPr preferRelativeResize="0"/>
                <p:nvPr/>
              </p:nvPicPr>
              <p:blipFill>
                <a:blip r:embed="rId6">
                  <a:alphaModFix/>
                </a:blip>
                <a:stretch>
                  <a:fillRect/>
                </a:stretch>
              </p:blipFill>
              <p:spPr>
                <a:xfrm>
                  <a:off x="3260950" y="4561450"/>
                  <a:ext cx="971550" cy="419100"/>
                </a:xfrm>
                <a:prstGeom prst="rect">
                  <a:avLst/>
                </a:prstGeom>
                <a:noFill/>
                <a:ln>
                  <a:noFill/>
                </a:ln>
              </p:spPr>
            </p:pic>
            <p:sp>
              <p:nvSpPr>
                <p:cNvPr id="643" name="Google Shape;643;p47"/>
                <p:cNvSpPr/>
                <p:nvPr/>
              </p:nvSpPr>
              <p:spPr>
                <a:xfrm>
                  <a:off x="1307675" y="4605900"/>
                  <a:ext cx="294000" cy="37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7"/>
                <p:cNvSpPr/>
                <p:nvPr/>
              </p:nvSpPr>
              <p:spPr>
                <a:xfrm>
                  <a:off x="2856125" y="4582150"/>
                  <a:ext cx="294000" cy="37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47"/>
              <p:cNvSpPr/>
              <p:nvPr/>
            </p:nvSpPr>
            <p:spPr>
              <a:xfrm rot="5400000">
                <a:off x="8136300" y="3483663"/>
                <a:ext cx="294000" cy="377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47"/>
              <p:cNvPicPr preferRelativeResize="0"/>
              <p:nvPr/>
            </p:nvPicPr>
            <p:blipFill>
              <a:blip r:embed="rId7">
                <a:alphaModFix/>
              </a:blip>
              <a:stretch>
                <a:fillRect/>
              </a:stretch>
            </p:blipFill>
            <p:spPr>
              <a:xfrm>
                <a:off x="7916588" y="3897238"/>
                <a:ext cx="733425" cy="390525"/>
              </a:xfrm>
              <a:prstGeom prst="rect">
                <a:avLst/>
              </a:prstGeom>
              <a:noFill/>
              <a:ln>
                <a:noFill/>
              </a:ln>
              <a:effectLst>
                <a:outerShdw blurRad="157163" dist="9525" algn="bl" rotWithShape="0">
                  <a:srgbClr val="000000">
                    <a:alpha val="72000"/>
                  </a:srgbClr>
                </a:outerShdw>
              </a:effectLst>
            </p:spPr>
          </p:pic>
        </p:grpSp>
      </p:grpSp>
      <p:sp>
        <p:nvSpPr>
          <p:cNvPr id="647" name="Google Shape;647;p47"/>
          <p:cNvSpPr txBox="1"/>
          <p:nvPr/>
        </p:nvSpPr>
        <p:spPr>
          <a:xfrm>
            <a:off x="298900" y="4560850"/>
            <a:ext cx="37974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AutoNum type="arabicPeriod" startAt="4"/>
            </a:pPr>
            <a:r>
              <a:rPr lang="en-GB">
                <a:solidFill>
                  <a:schemeClr val="dk1"/>
                </a:solidFill>
              </a:rPr>
              <a:t>Add </a:t>
            </a:r>
            <a:r>
              <a:rPr lang="en-GB" b="1">
                <a:solidFill>
                  <a:schemeClr val="dk1"/>
                </a:solidFill>
              </a:rPr>
              <a:t>Mosquito Abundance information </a:t>
            </a:r>
            <a:r>
              <a:rPr lang="en-GB">
                <a:solidFill>
                  <a:schemeClr val="dk1"/>
                </a:solidFill>
              </a:rPr>
              <a:t>for each area and date of interest</a:t>
            </a:r>
            <a:endParaRPr/>
          </a:p>
        </p:txBody>
      </p:sp>
      <p:pic>
        <p:nvPicPr>
          <p:cNvPr id="648" name="Google Shape;648;p47"/>
          <p:cNvPicPr preferRelativeResize="0"/>
          <p:nvPr/>
        </p:nvPicPr>
        <p:blipFill>
          <a:blip r:embed="rId8">
            <a:alphaModFix/>
          </a:blip>
          <a:stretch>
            <a:fillRect/>
          </a:stretch>
        </p:blipFill>
        <p:spPr>
          <a:xfrm flipH="1">
            <a:off x="3850869" y="5211250"/>
            <a:ext cx="1563356" cy="1143000"/>
          </a:xfrm>
          <a:prstGeom prst="rect">
            <a:avLst/>
          </a:prstGeom>
          <a:noFill/>
          <a:ln>
            <a:noFill/>
          </a:ln>
        </p:spPr>
      </p:pic>
      <p:sp>
        <p:nvSpPr>
          <p:cNvPr id="649" name="Google Shape;649;p47"/>
          <p:cNvSpPr/>
          <p:nvPr/>
        </p:nvSpPr>
        <p:spPr>
          <a:xfrm>
            <a:off x="4871050" y="4560850"/>
            <a:ext cx="2809200" cy="650400"/>
          </a:xfrm>
          <a:prstGeom prst="wedgeRoundRectCallout">
            <a:avLst>
              <a:gd name="adj1" fmla="val -34448"/>
              <a:gd name="adj2" fmla="val 88592"/>
              <a:gd name="adj3" fmla="val 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I </a:t>
            </a:r>
            <a:r>
              <a:rPr lang="en-GB" sz="1700" b="1"/>
              <a:t>learned </a:t>
            </a:r>
            <a:r>
              <a:rPr lang="en-GB" sz="1700"/>
              <a:t>how to do that! </a:t>
            </a:r>
            <a:endParaRPr sz="1700"/>
          </a:p>
        </p:txBody>
      </p:sp>
      <p:sp>
        <p:nvSpPr>
          <p:cNvPr id="650" name="Google Shape;650;p47"/>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8"/>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36</a:t>
            </a:fld>
            <a:endParaRPr/>
          </a:p>
        </p:txBody>
      </p:sp>
      <p:pic>
        <p:nvPicPr>
          <p:cNvPr id="656" name="Google Shape;656;p48"/>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657" name="Google Shape;657;p48"/>
          <p:cNvSpPr txBox="1"/>
          <p:nvPr/>
        </p:nvSpPr>
        <p:spPr>
          <a:xfrm>
            <a:off x="1049550" y="10081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Model Training</a:t>
            </a:r>
            <a:endParaRPr sz="3000" b="1">
              <a:latin typeface="Calibri"/>
              <a:ea typeface="Calibri"/>
              <a:cs typeface="Calibri"/>
              <a:sym typeface="Calibri"/>
            </a:endParaRPr>
          </a:p>
        </p:txBody>
      </p:sp>
      <p:sp>
        <p:nvSpPr>
          <p:cNvPr id="658" name="Google Shape;658;p48"/>
          <p:cNvSpPr txBox="1"/>
          <p:nvPr/>
        </p:nvSpPr>
        <p:spPr>
          <a:xfrm>
            <a:off x="305800" y="1695200"/>
            <a:ext cx="5528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To </a:t>
            </a:r>
            <a:r>
              <a:rPr lang="en-GB" b="1">
                <a:latin typeface="Calibri"/>
                <a:ea typeface="Calibri"/>
                <a:cs typeface="Calibri"/>
                <a:sym typeface="Calibri"/>
              </a:rPr>
              <a:t>cross validate</a:t>
            </a:r>
            <a:r>
              <a:rPr lang="en-GB">
                <a:latin typeface="Calibri"/>
                <a:ea typeface="Calibri"/>
                <a:cs typeface="Calibri"/>
                <a:sym typeface="Calibri"/>
              </a:rPr>
              <a:t> our binary classifier:</a:t>
            </a:r>
            <a:endParaRPr>
              <a:latin typeface="Calibri"/>
              <a:ea typeface="Calibri"/>
              <a:cs typeface="Calibri"/>
              <a:sym typeface="Calibri"/>
            </a:endParaRPr>
          </a:p>
          <a:p>
            <a:pPr marL="457200" lvl="0" indent="-317500" algn="l" rtl="0">
              <a:spcBef>
                <a:spcPts val="0"/>
              </a:spcBef>
              <a:spcAft>
                <a:spcPts val="0"/>
              </a:spcAft>
              <a:buSzPts val="1400"/>
              <a:buFont typeface="Calibri"/>
              <a:buAutoNum type="arabicPeriod"/>
            </a:pPr>
            <a:r>
              <a:rPr lang="en-GB">
                <a:latin typeface="Calibri"/>
                <a:ea typeface="Calibri"/>
                <a:cs typeface="Calibri"/>
                <a:sym typeface="Calibri"/>
              </a:rPr>
              <a:t>We leave one year out for validation and train on the rest</a:t>
            </a:r>
            <a:endParaRPr>
              <a:latin typeface="Calibri"/>
              <a:ea typeface="Calibri"/>
              <a:cs typeface="Calibri"/>
              <a:sym typeface="Calibri"/>
            </a:endParaRPr>
          </a:p>
          <a:p>
            <a:pPr marL="457200" lvl="0" indent="-317500" algn="l" rtl="0">
              <a:spcBef>
                <a:spcPts val="0"/>
              </a:spcBef>
              <a:spcAft>
                <a:spcPts val="0"/>
              </a:spcAft>
              <a:buSzPts val="1400"/>
              <a:buFont typeface="Calibri"/>
              <a:buAutoNum type="arabicPeriod"/>
            </a:pPr>
            <a:r>
              <a:rPr lang="en-GB">
                <a:latin typeface="Calibri"/>
                <a:ea typeface="Calibri"/>
                <a:cs typeface="Calibri"/>
                <a:sym typeface="Calibri"/>
              </a:rPr>
              <a:t>For every iteration we gather the output probability, the ground truth, the year and municipality.</a:t>
            </a:r>
            <a:endParaRPr>
              <a:latin typeface="Calibri"/>
              <a:ea typeface="Calibri"/>
              <a:cs typeface="Calibri"/>
              <a:sym typeface="Calibri"/>
            </a:endParaRPr>
          </a:p>
        </p:txBody>
      </p:sp>
      <p:pic>
        <p:nvPicPr>
          <p:cNvPr id="659" name="Google Shape;659;p48"/>
          <p:cNvPicPr preferRelativeResize="0"/>
          <p:nvPr/>
        </p:nvPicPr>
        <p:blipFill>
          <a:blip r:embed="rId4">
            <a:alphaModFix/>
          </a:blip>
          <a:stretch>
            <a:fillRect/>
          </a:stretch>
        </p:blipFill>
        <p:spPr>
          <a:xfrm>
            <a:off x="217175" y="2952000"/>
            <a:ext cx="4032012" cy="3088525"/>
          </a:xfrm>
          <a:prstGeom prst="rect">
            <a:avLst/>
          </a:prstGeom>
          <a:noFill/>
          <a:ln>
            <a:noFill/>
          </a:ln>
        </p:spPr>
      </p:pic>
      <p:pic>
        <p:nvPicPr>
          <p:cNvPr id="660" name="Google Shape;660;p48"/>
          <p:cNvPicPr preferRelativeResize="0"/>
          <p:nvPr/>
        </p:nvPicPr>
        <p:blipFill>
          <a:blip r:embed="rId5">
            <a:alphaModFix/>
          </a:blip>
          <a:stretch>
            <a:fillRect/>
          </a:stretch>
        </p:blipFill>
        <p:spPr>
          <a:xfrm>
            <a:off x="4488763" y="3035900"/>
            <a:ext cx="4430774" cy="3026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9"/>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pic>
        <p:nvPicPr>
          <p:cNvPr id="666" name="Google Shape;666;p49"/>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667" name="Google Shape;667;p49"/>
          <p:cNvSpPr txBox="1"/>
          <p:nvPr/>
        </p:nvSpPr>
        <p:spPr>
          <a:xfrm>
            <a:off x="57550" y="2018625"/>
            <a:ext cx="5528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To </a:t>
            </a:r>
            <a:r>
              <a:rPr lang="en-GB" b="1">
                <a:latin typeface="Calibri"/>
                <a:ea typeface="Calibri"/>
                <a:cs typeface="Calibri"/>
                <a:sym typeface="Calibri"/>
              </a:rPr>
              <a:t>cross validate</a:t>
            </a:r>
            <a:r>
              <a:rPr lang="en-GB">
                <a:latin typeface="Calibri"/>
                <a:ea typeface="Calibri"/>
                <a:cs typeface="Calibri"/>
                <a:sym typeface="Calibri"/>
              </a:rPr>
              <a:t> our binary classifier:</a:t>
            </a:r>
            <a:endParaRPr>
              <a:latin typeface="Calibri"/>
              <a:ea typeface="Calibri"/>
              <a:cs typeface="Calibri"/>
              <a:sym typeface="Calibri"/>
            </a:endParaRPr>
          </a:p>
          <a:p>
            <a:pPr marL="457200" lvl="0" indent="-317500" algn="l" rtl="0">
              <a:spcBef>
                <a:spcPts val="0"/>
              </a:spcBef>
              <a:spcAft>
                <a:spcPts val="0"/>
              </a:spcAft>
              <a:buSzPts val="1400"/>
              <a:buFont typeface="Calibri"/>
              <a:buAutoNum type="arabicPeriod"/>
            </a:pPr>
            <a:r>
              <a:rPr lang="en-GB">
                <a:latin typeface="Calibri"/>
                <a:ea typeface="Calibri"/>
                <a:cs typeface="Calibri"/>
                <a:sym typeface="Calibri"/>
              </a:rPr>
              <a:t>We leave one year out for validation and train on the rest</a:t>
            </a:r>
            <a:endParaRPr>
              <a:latin typeface="Calibri"/>
              <a:ea typeface="Calibri"/>
              <a:cs typeface="Calibri"/>
              <a:sym typeface="Calibri"/>
            </a:endParaRPr>
          </a:p>
          <a:p>
            <a:pPr marL="457200" lvl="0" indent="-317500" algn="l" rtl="0">
              <a:spcBef>
                <a:spcPts val="0"/>
              </a:spcBef>
              <a:spcAft>
                <a:spcPts val="0"/>
              </a:spcAft>
              <a:buSzPts val="1400"/>
              <a:buFont typeface="Calibri"/>
              <a:buAutoNum type="arabicPeriod"/>
            </a:pPr>
            <a:r>
              <a:rPr lang="en-GB">
                <a:latin typeface="Calibri"/>
                <a:ea typeface="Calibri"/>
                <a:cs typeface="Calibri"/>
                <a:sym typeface="Calibri"/>
              </a:rPr>
              <a:t>For every iteration we gather the output probability, the ground truth, the year and municipality.</a:t>
            </a:r>
            <a:endParaRPr>
              <a:latin typeface="Calibri"/>
              <a:ea typeface="Calibri"/>
              <a:cs typeface="Calibri"/>
              <a:sym typeface="Calibri"/>
            </a:endParaRPr>
          </a:p>
        </p:txBody>
      </p:sp>
      <p:pic>
        <p:nvPicPr>
          <p:cNvPr id="668" name="Google Shape;668;p49"/>
          <p:cNvPicPr preferRelativeResize="0"/>
          <p:nvPr/>
        </p:nvPicPr>
        <p:blipFill>
          <a:blip r:embed="rId4">
            <a:alphaModFix/>
          </a:blip>
          <a:stretch>
            <a:fillRect/>
          </a:stretch>
        </p:blipFill>
        <p:spPr>
          <a:xfrm>
            <a:off x="5682400" y="2112950"/>
            <a:ext cx="3436150" cy="2632100"/>
          </a:xfrm>
          <a:prstGeom prst="rect">
            <a:avLst/>
          </a:prstGeom>
          <a:noFill/>
          <a:ln>
            <a:noFill/>
          </a:ln>
        </p:spPr>
      </p:pic>
      <p:graphicFrame>
        <p:nvGraphicFramePr>
          <p:cNvPr id="669" name="Google Shape;669;p49"/>
          <p:cNvGraphicFramePr/>
          <p:nvPr/>
        </p:nvGraphicFramePr>
        <p:xfrm>
          <a:off x="124550" y="3163175"/>
          <a:ext cx="3000000" cy="3000000"/>
        </p:xfrm>
        <a:graphic>
          <a:graphicData uri="http://schemas.openxmlformats.org/drawingml/2006/table">
            <a:tbl>
              <a:tblPr>
                <a:noFill/>
                <a:tableStyleId>{1EA7CCD2-EFAE-4F9B-9FEF-34694E68971B}</a:tableStyleId>
              </a:tblPr>
              <a:tblGrid>
                <a:gridCol w="1229025">
                  <a:extLst>
                    <a:ext uri="{9D8B030D-6E8A-4147-A177-3AD203B41FA5}">
                      <a16:colId xmlns:a16="http://schemas.microsoft.com/office/drawing/2014/main" val="20000"/>
                    </a:ext>
                  </a:extLst>
                </a:gridCol>
                <a:gridCol w="1229025">
                  <a:extLst>
                    <a:ext uri="{9D8B030D-6E8A-4147-A177-3AD203B41FA5}">
                      <a16:colId xmlns:a16="http://schemas.microsoft.com/office/drawing/2014/main" val="20001"/>
                    </a:ext>
                  </a:extLst>
                </a:gridCol>
                <a:gridCol w="1229025">
                  <a:extLst>
                    <a:ext uri="{9D8B030D-6E8A-4147-A177-3AD203B41FA5}">
                      <a16:colId xmlns:a16="http://schemas.microsoft.com/office/drawing/2014/main" val="20002"/>
                    </a:ext>
                  </a:extLst>
                </a:gridCol>
              </a:tblGrid>
              <a:tr h="338175">
                <a:tc>
                  <a:txBody>
                    <a:bodyPr/>
                    <a:lstStyle/>
                    <a:p>
                      <a:pPr marL="0" lvl="0" indent="0" algn="ctr" rtl="0">
                        <a:spcBef>
                          <a:spcPts val="0"/>
                        </a:spcBef>
                        <a:spcAft>
                          <a:spcPts val="0"/>
                        </a:spcAft>
                        <a:buNone/>
                      </a:pPr>
                      <a:r>
                        <a:rPr lang="en-GB" sz="1100" b="1"/>
                        <a:t>case recall</a:t>
                      </a:r>
                      <a:endParaRPr sz="1100" b="1"/>
                    </a:p>
                  </a:txBody>
                  <a:tcPr marL="91425" marR="91425" marT="91425" marB="91425"/>
                </a:tc>
                <a:tc>
                  <a:txBody>
                    <a:bodyPr/>
                    <a:lstStyle/>
                    <a:p>
                      <a:pPr marL="0" lvl="0" indent="0" algn="ctr" rtl="0">
                        <a:spcBef>
                          <a:spcPts val="0"/>
                        </a:spcBef>
                        <a:spcAft>
                          <a:spcPts val="0"/>
                        </a:spcAft>
                        <a:buNone/>
                      </a:pPr>
                      <a:r>
                        <a:rPr lang="en-GB" sz="1100" b="1"/>
                        <a:t>avg recall</a:t>
                      </a:r>
                      <a:endParaRPr sz="1100" b="1"/>
                    </a:p>
                  </a:txBody>
                  <a:tcPr marL="91425" marR="91425" marT="91425" marB="91425"/>
                </a:tc>
                <a:tc>
                  <a:txBody>
                    <a:bodyPr/>
                    <a:lstStyle/>
                    <a:p>
                      <a:pPr marL="0" lvl="0" indent="0" algn="ctr" rtl="0">
                        <a:spcBef>
                          <a:spcPts val="0"/>
                        </a:spcBef>
                        <a:spcAft>
                          <a:spcPts val="0"/>
                        </a:spcAft>
                        <a:buNone/>
                      </a:pPr>
                      <a:r>
                        <a:rPr lang="en-GB" sz="1100" b="1"/>
                        <a:t>balanced acc</a:t>
                      </a:r>
                      <a:endParaRPr sz="1100" b="1"/>
                    </a:p>
                  </a:txBody>
                  <a:tcPr marL="91425" marR="91425" marT="91425" marB="91425"/>
                </a:tc>
                <a:extLst>
                  <a:ext uri="{0D108BD9-81ED-4DB2-BD59-A6C34878D82A}">
                    <a16:rowId xmlns:a16="http://schemas.microsoft.com/office/drawing/2014/main" val="10000"/>
                  </a:ext>
                </a:extLst>
              </a:tr>
              <a:tr h="338175">
                <a:tc>
                  <a:txBody>
                    <a:bodyPr/>
                    <a:lstStyle/>
                    <a:p>
                      <a:pPr marL="0" lvl="0" indent="0" algn="ctr" rtl="0">
                        <a:spcBef>
                          <a:spcPts val="0"/>
                        </a:spcBef>
                        <a:spcAft>
                          <a:spcPts val="0"/>
                        </a:spcAft>
                        <a:buNone/>
                      </a:pPr>
                      <a:r>
                        <a:rPr lang="en-GB" sz="1100"/>
                        <a:t>0.9483</a:t>
                      </a:r>
                      <a:endParaRPr sz="1100"/>
                    </a:p>
                  </a:txBody>
                  <a:tcPr marL="91425" marR="91425" marT="91425" marB="91425"/>
                </a:tc>
                <a:tc>
                  <a:txBody>
                    <a:bodyPr/>
                    <a:lstStyle/>
                    <a:p>
                      <a:pPr marL="0" lvl="0" indent="0" algn="ctr" rtl="0">
                        <a:spcBef>
                          <a:spcPts val="0"/>
                        </a:spcBef>
                        <a:spcAft>
                          <a:spcPts val="0"/>
                        </a:spcAft>
                        <a:buNone/>
                      </a:pPr>
                      <a:r>
                        <a:rPr lang="en-GB" sz="1100"/>
                        <a:t>0.8036</a:t>
                      </a:r>
                      <a:endParaRPr sz="1100"/>
                    </a:p>
                  </a:txBody>
                  <a:tcPr marL="91425" marR="91425" marT="91425" marB="91425"/>
                </a:tc>
                <a:tc>
                  <a:txBody>
                    <a:bodyPr/>
                    <a:lstStyle/>
                    <a:p>
                      <a:pPr marL="0" lvl="0" indent="0" algn="ctr" rtl="0">
                        <a:spcBef>
                          <a:spcPts val="0"/>
                        </a:spcBef>
                        <a:spcAft>
                          <a:spcPts val="0"/>
                        </a:spcAft>
                        <a:buNone/>
                      </a:pPr>
                      <a:r>
                        <a:rPr lang="en-GB" sz="1100"/>
                        <a:t>0.6087</a:t>
                      </a:r>
                      <a:endParaRPr sz="1100"/>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670" name="Google Shape;670;p49"/>
          <p:cNvGraphicFramePr/>
          <p:nvPr/>
        </p:nvGraphicFramePr>
        <p:xfrm>
          <a:off x="124550" y="4038600"/>
          <a:ext cx="3000000" cy="3000000"/>
        </p:xfrm>
        <a:graphic>
          <a:graphicData uri="http://schemas.openxmlformats.org/drawingml/2006/table">
            <a:tbl>
              <a:tblPr>
                <a:noFill/>
                <a:tableStyleId>{1EA7CCD2-EFAE-4F9B-9FEF-34694E68971B}</a:tableStyleId>
              </a:tblPr>
              <a:tblGrid>
                <a:gridCol w="1229025">
                  <a:extLst>
                    <a:ext uri="{9D8B030D-6E8A-4147-A177-3AD203B41FA5}">
                      <a16:colId xmlns:a16="http://schemas.microsoft.com/office/drawing/2014/main" val="20000"/>
                    </a:ext>
                  </a:extLst>
                </a:gridCol>
                <a:gridCol w="1229025">
                  <a:extLst>
                    <a:ext uri="{9D8B030D-6E8A-4147-A177-3AD203B41FA5}">
                      <a16:colId xmlns:a16="http://schemas.microsoft.com/office/drawing/2014/main" val="20001"/>
                    </a:ext>
                  </a:extLst>
                </a:gridCol>
                <a:gridCol w="1229025">
                  <a:extLst>
                    <a:ext uri="{9D8B030D-6E8A-4147-A177-3AD203B41FA5}">
                      <a16:colId xmlns:a16="http://schemas.microsoft.com/office/drawing/2014/main" val="20002"/>
                    </a:ext>
                  </a:extLst>
                </a:gridCol>
              </a:tblGrid>
              <a:tr h="338175">
                <a:tc>
                  <a:txBody>
                    <a:bodyPr/>
                    <a:lstStyle/>
                    <a:p>
                      <a:pPr marL="0" lvl="0" indent="0" algn="ctr" rtl="0">
                        <a:spcBef>
                          <a:spcPts val="0"/>
                        </a:spcBef>
                        <a:spcAft>
                          <a:spcPts val="0"/>
                        </a:spcAft>
                        <a:buNone/>
                      </a:pPr>
                      <a:r>
                        <a:rPr lang="en-GB" sz="1100" b="1"/>
                        <a:t>case recall</a:t>
                      </a:r>
                      <a:endParaRPr sz="1100" b="1"/>
                    </a:p>
                  </a:txBody>
                  <a:tcPr marL="91425" marR="91425" marT="91425" marB="91425"/>
                </a:tc>
                <a:tc>
                  <a:txBody>
                    <a:bodyPr/>
                    <a:lstStyle/>
                    <a:p>
                      <a:pPr marL="0" lvl="0" indent="0" algn="ctr" rtl="0">
                        <a:spcBef>
                          <a:spcPts val="0"/>
                        </a:spcBef>
                        <a:spcAft>
                          <a:spcPts val="0"/>
                        </a:spcAft>
                        <a:buNone/>
                      </a:pPr>
                      <a:r>
                        <a:rPr lang="en-GB" sz="1100" b="1"/>
                        <a:t>avg recall</a:t>
                      </a:r>
                      <a:endParaRPr sz="1100" b="1"/>
                    </a:p>
                  </a:txBody>
                  <a:tcPr marL="91425" marR="91425" marT="91425" marB="91425"/>
                </a:tc>
                <a:tc>
                  <a:txBody>
                    <a:bodyPr/>
                    <a:lstStyle/>
                    <a:p>
                      <a:pPr marL="0" lvl="0" indent="0" algn="ctr" rtl="0">
                        <a:spcBef>
                          <a:spcPts val="0"/>
                        </a:spcBef>
                        <a:spcAft>
                          <a:spcPts val="0"/>
                        </a:spcAft>
                        <a:buNone/>
                      </a:pPr>
                      <a:r>
                        <a:rPr lang="en-GB" sz="1100" b="1"/>
                        <a:t>balanced acc</a:t>
                      </a:r>
                      <a:endParaRPr sz="1100" b="1"/>
                    </a:p>
                  </a:txBody>
                  <a:tcPr marL="91425" marR="91425" marT="91425" marB="91425"/>
                </a:tc>
                <a:extLst>
                  <a:ext uri="{0D108BD9-81ED-4DB2-BD59-A6C34878D82A}">
                    <a16:rowId xmlns:a16="http://schemas.microsoft.com/office/drawing/2014/main" val="10000"/>
                  </a:ext>
                </a:extLst>
              </a:tr>
              <a:tr h="338175">
                <a:tc>
                  <a:txBody>
                    <a:bodyPr/>
                    <a:lstStyle/>
                    <a:p>
                      <a:pPr marL="0" lvl="0" indent="0" algn="ctr" rtl="0">
                        <a:spcBef>
                          <a:spcPts val="0"/>
                        </a:spcBef>
                        <a:spcAft>
                          <a:spcPts val="0"/>
                        </a:spcAft>
                        <a:buNone/>
                      </a:pPr>
                      <a:r>
                        <a:rPr lang="en-GB" sz="1100"/>
                        <a:t>0.4166</a:t>
                      </a:r>
                      <a:endParaRPr sz="1100"/>
                    </a:p>
                  </a:txBody>
                  <a:tcPr marL="91425" marR="91425" marT="91425" marB="91425"/>
                </a:tc>
                <a:tc>
                  <a:txBody>
                    <a:bodyPr/>
                    <a:lstStyle/>
                    <a:p>
                      <a:pPr marL="0" lvl="0" indent="0" algn="ctr" rtl="0">
                        <a:spcBef>
                          <a:spcPts val="0"/>
                        </a:spcBef>
                        <a:spcAft>
                          <a:spcPts val="0"/>
                        </a:spcAft>
                        <a:buNone/>
                      </a:pPr>
                      <a:r>
                        <a:rPr lang="en-GB" sz="1100"/>
                        <a:t>0.5509</a:t>
                      </a:r>
                      <a:endParaRPr sz="1100"/>
                    </a:p>
                  </a:txBody>
                  <a:tcPr marL="91425" marR="91425" marT="91425" marB="91425"/>
                </a:tc>
                <a:tc>
                  <a:txBody>
                    <a:bodyPr/>
                    <a:lstStyle/>
                    <a:p>
                      <a:pPr marL="0" lvl="0" indent="0" algn="ctr" rtl="0">
                        <a:spcBef>
                          <a:spcPts val="0"/>
                        </a:spcBef>
                        <a:spcAft>
                          <a:spcPts val="0"/>
                        </a:spcAft>
                        <a:buNone/>
                      </a:pPr>
                      <a:r>
                        <a:rPr lang="en-GB" sz="1100"/>
                        <a:t>0.2376</a:t>
                      </a:r>
                      <a:endParaRPr sz="1100"/>
                    </a:p>
                  </a:txBody>
                  <a:tcPr marL="91425" marR="91425" marT="91425" marB="91425"/>
                </a:tc>
                <a:extLst>
                  <a:ext uri="{0D108BD9-81ED-4DB2-BD59-A6C34878D82A}">
                    <a16:rowId xmlns:a16="http://schemas.microsoft.com/office/drawing/2014/main" val="10001"/>
                  </a:ext>
                </a:extLst>
              </a:tr>
            </a:tbl>
          </a:graphicData>
        </a:graphic>
      </p:graphicFrame>
      <p:sp>
        <p:nvSpPr>
          <p:cNvPr id="671" name="Google Shape;671;p49"/>
          <p:cNvSpPr txBox="1"/>
          <p:nvPr/>
        </p:nvSpPr>
        <p:spPr>
          <a:xfrm>
            <a:off x="3843113" y="3336663"/>
            <a:ext cx="1807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t>performance on train set</a:t>
            </a:r>
            <a:endParaRPr sz="1100"/>
          </a:p>
        </p:txBody>
      </p:sp>
      <p:sp>
        <p:nvSpPr>
          <p:cNvPr id="672" name="Google Shape;672;p49"/>
          <p:cNvSpPr txBox="1"/>
          <p:nvPr/>
        </p:nvSpPr>
        <p:spPr>
          <a:xfrm>
            <a:off x="3798400" y="4212075"/>
            <a:ext cx="1807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t>performance on test set</a:t>
            </a:r>
            <a:endParaRPr sz="1100"/>
          </a:p>
        </p:txBody>
      </p:sp>
      <p:sp>
        <p:nvSpPr>
          <p:cNvPr id="673" name="Google Shape;673;p49"/>
          <p:cNvSpPr txBox="1"/>
          <p:nvPr/>
        </p:nvSpPr>
        <p:spPr>
          <a:xfrm>
            <a:off x="1049550" y="10081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Model Training</a:t>
            </a:r>
            <a:endParaRPr sz="3000" b="1">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50"/>
          <p:cNvPicPr preferRelativeResize="0"/>
          <p:nvPr/>
        </p:nvPicPr>
        <p:blipFill rotWithShape="1">
          <a:blip r:embed="rId3">
            <a:alphaModFix/>
          </a:blip>
          <a:srcRect t="18838" b="15224"/>
          <a:stretch/>
        </p:blipFill>
        <p:spPr>
          <a:xfrm>
            <a:off x="0" y="0"/>
            <a:ext cx="9144000" cy="1008112"/>
          </a:xfrm>
          <a:prstGeom prst="rect">
            <a:avLst/>
          </a:prstGeom>
          <a:noFill/>
          <a:ln>
            <a:noFill/>
          </a:ln>
        </p:spPr>
      </p:pic>
      <p:sp>
        <p:nvSpPr>
          <p:cNvPr id="679" name="Google Shape;679;p50"/>
          <p:cNvSpPr txBox="1"/>
          <p:nvPr/>
        </p:nvSpPr>
        <p:spPr>
          <a:xfrm>
            <a:off x="1049550" y="1008100"/>
            <a:ext cx="704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latin typeface="Calibri"/>
                <a:ea typeface="Calibri"/>
                <a:cs typeface="Calibri"/>
                <a:sym typeface="Calibri"/>
              </a:rPr>
              <a:t>Operational Example</a:t>
            </a:r>
            <a:endParaRPr sz="3000" b="1">
              <a:latin typeface="Calibri"/>
              <a:ea typeface="Calibri"/>
              <a:cs typeface="Calibri"/>
              <a:sym typeface="Calibri"/>
            </a:endParaRPr>
          </a:p>
        </p:txBody>
      </p:sp>
      <p:sp>
        <p:nvSpPr>
          <p:cNvPr id="680" name="Google Shape;680;p50"/>
          <p:cNvSpPr txBox="1"/>
          <p:nvPr/>
        </p:nvSpPr>
        <p:spPr>
          <a:xfrm>
            <a:off x="383375" y="2094825"/>
            <a:ext cx="710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Using 2018 as the test year:</a:t>
            </a:r>
            <a:endParaRPr/>
          </a:p>
        </p:txBody>
      </p:sp>
      <p:pic>
        <p:nvPicPr>
          <p:cNvPr id="681" name="Google Shape;681;p50"/>
          <p:cNvPicPr preferRelativeResize="0"/>
          <p:nvPr/>
        </p:nvPicPr>
        <p:blipFill>
          <a:blip r:embed="rId4">
            <a:alphaModFix/>
          </a:blip>
          <a:stretch>
            <a:fillRect/>
          </a:stretch>
        </p:blipFill>
        <p:spPr>
          <a:xfrm>
            <a:off x="171175" y="2532550"/>
            <a:ext cx="3787448" cy="1928575"/>
          </a:xfrm>
          <a:prstGeom prst="rect">
            <a:avLst/>
          </a:prstGeom>
          <a:noFill/>
          <a:ln>
            <a:noFill/>
          </a:ln>
        </p:spPr>
      </p:pic>
      <p:pic>
        <p:nvPicPr>
          <p:cNvPr id="682" name="Google Shape;682;p50"/>
          <p:cNvPicPr preferRelativeResize="0"/>
          <p:nvPr/>
        </p:nvPicPr>
        <p:blipFill>
          <a:blip r:embed="rId5">
            <a:alphaModFix/>
          </a:blip>
          <a:stretch>
            <a:fillRect/>
          </a:stretch>
        </p:blipFill>
        <p:spPr>
          <a:xfrm>
            <a:off x="4108638" y="2495025"/>
            <a:ext cx="2517104" cy="1928575"/>
          </a:xfrm>
          <a:prstGeom prst="rect">
            <a:avLst/>
          </a:prstGeom>
          <a:noFill/>
          <a:ln>
            <a:noFill/>
          </a:ln>
        </p:spPr>
      </p:pic>
      <p:sp>
        <p:nvSpPr>
          <p:cNvPr id="683" name="Google Shape;683;p50"/>
          <p:cNvSpPr txBox="1"/>
          <p:nvPr/>
        </p:nvSpPr>
        <p:spPr>
          <a:xfrm>
            <a:off x="171175" y="4770813"/>
            <a:ext cx="2918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Using 0.4 as classification threshold,</a:t>
            </a:r>
            <a:endParaRPr sz="1300"/>
          </a:p>
          <a:p>
            <a:pPr marL="0" lvl="0" indent="0" algn="l" rtl="0">
              <a:spcBef>
                <a:spcPts val="0"/>
              </a:spcBef>
              <a:spcAft>
                <a:spcPts val="0"/>
              </a:spcAft>
              <a:buNone/>
            </a:pPr>
            <a:r>
              <a:rPr lang="en-GB" sz="1300"/>
              <a:t>our model found 80% of all cases</a:t>
            </a:r>
            <a:endParaRPr sz="1300"/>
          </a:p>
        </p:txBody>
      </p:sp>
      <p:sp>
        <p:nvSpPr>
          <p:cNvPr id="684" name="Google Shape;684;p50"/>
          <p:cNvSpPr txBox="1"/>
          <p:nvPr/>
        </p:nvSpPr>
        <p:spPr>
          <a:xfrm>
            <a:off x="4036200" y="4461125"/>
            <a:ext cx="251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Calibri"/>
                <a:ea typeface="Calibri"/>
                <a:cs typeface="Calibri"/>
                <a:sym typeface="Calibri"/>
              </a:rPr>
              <a:t>Least squared fit between x (output probability) and y (ground truth). The slope determines the quality of the classifier (slope 1 is being the best)</a:t>
            </a:r>
            <a:endParaRPr sz="1200">
              <a:latin typeface="Calibri"/>
              <a:ea typeface="Calibri"/>
              <a:cs typeface="Calibri"/>
              <a:sym typeface="Calibri"/>
            </a:endParaRPr>
          </a:p>
        </p:txBody>
      </p:sp>
      <p:grpSp>
        <p:nvGrpSpPr>
          <p:cNvPr id="685" name="Google Shape;685;p50"/>
          <p:cNvGrpSpPr/>
          <p:nvPr/>
        </p:nvGrpSpPr>
        <p:grpSpPr>
          <a:xfrm>
            <a:off x="6625750" y="2094813"/>
            <a:ext cx="2451000" cy="3198713"/>
            <a:chOff x="6625700" y="2332613"/>
            <a:chExt cx="2451000" cy="3198713"/>
          </a:xfrm>
        </p:grpSpPr>
        <p:grpSp>
          <p:nvGrpSpPr>
            <p:cNvPr id="686" name="Google Shape;686;p50"/>
            <p:cNvGrpSpPr/>
            <p:nvPr/>
          </p:nvGrpSpPr>
          <p:grpSpPr>
            <a:xfrm>
              <a:off x="6949325" y="2332613"/>
              <a:ext cx="1872150" cy="400213"/>
              <a:chOff x="6974800" y="1520225"/>
              <a:chExt cx="1872150" cy="400213"/>
            </a:xfrm>
          </p:grpSpPr>
          <p:sp>
            <p:nvSpPr>
              <p:cNvPr id="687" name="Google Shape;687;p50"/>
              <p:cNvSpPr txBox="1"/>
              <p:nvPr/>
            </p:nvSpPr>
            <p:spPr>
              <a:xfrm>
                <a:off x="6974800" y="1520225"/>
                <a:ext cx="77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latin typeface="Calibri"/>
                    <a:ea typeface="Calibri"/>
                    <a:cs typeface="Calibri"/>
                    <a:sym typeface="Calibri"/>
                  </a:rPr>
                  <a:t>GT</a:t>
                </a:r>
                <a:endParaRPr>
                  <a:latin typeface="Calibri"/>
                  <a:ea typeface="Calibri"/>
                  <a:cs typeface="Calibri"/>
                  <a:sym typeface="Calibri"/>
                </a:endParaRPr>
              </a:p>
            </p:txBody>
          </p:sp>
          <p:sp>
            <p:nvSpPr>
              <p:cNvPr id="688" name="Google Shape;688;p50"/>
              <p:cNvSpPr txBox="1"/>
              <p:nvPr/>
            </p:nvSpPr>
            <p:spPr>
              <a:xfrm>
                <a:off x="8075350" y="1520238"/>
                <a:ext cx="77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latin typeface="Calibri"/>
                    <a:ea typeface="Calibri"/>
                    <a:cs typeface="Calibri"/>
                    <a:sym typeface="Calibri"/>
                  </a:rPr>
                  <a:t>Pred</a:t>
                </a:r>
                <a:endParaRPr>
                  <a:latin typeface="Calibri"/>
                  <a:ea typeface="Calibri"/>
                  <a:cs typeface="Calibri"/>
                  <a:sym typeface="Calibri"/>
                </a:endParaRPr>
              </a:p>
            </p:txBody>
          </p:sp>
        </p:grpSp>
        <p:pic>
          <p:nvPicPr>
            <p:cNvPr id="689" name="Google Shape;689;p50"/>
            <p:cNvPicPr preferRelativeResize="0"/>
            <p:nvPr/>
          </p:nvPicPr>
          <p:blipFill>
            <a:blip r:embed="rId6">
              <a:alphaModFix/>
            </a:blip>
            <a:stretch>
              <a:fillRect/>
            </a:stretch>
          </p:blipFill>
          <p:spPr>
            <a:xfrm>
              <a:off x="6775750" y="2758438"/>
              <a:ext cx="2219325" cy="1962150"/>
            </a:xfrm>
            <a:prstGeom prst="rect">
              <a:avLst/>
            </a:prstGeom>
            <a:noFill/>
            <a:ln>
              <a:noFill/>
            </a:ln>
          </p:spPr>
        </p:pic>
        <p:sp>
          <p:nvSpPr>
            <p:cNvPr id="690" name="Google Shape;690;p50"/>
            <p:cNvSpPr txBox="1"/>
            <p:nvPr/>
          </p:nvSpPr>
          <p:spPr>
            <a:xfrm>
              <a:off x="6625700" y="4746225"/>
              <a:ext cx="2451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a:t>Out of 10 most dangerous municipalities our model correctly found 6 ( random 1 )</a:t>
              </a:r>
              <a:endParaRPr sz="1300"/>
            </a:p>
          </p:txBody>
        </p:sp>
      </p:grpSp>
      <p:sp>
        <p:nvSpPr>
          <p:cNvPr id="691" name="Google Shape;691;p50"/>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1"/>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Thank you!</a:t>
            </a:r>
            <a:endParaRPr/>
          </a:p>
        </p:txBody>
      </p:sp>
      <p:sp>
        <p:nvSpPr>
          <p:cNvPr id="697" name="Google Shape;697;p51"/>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457200" lvl="0" indent="-381000" algn="l" rtl="0">
              <a:spcBef>
                <a:spcPts val="640"/>
              </a:spcBef>
              <a:spcAft>
                <a:spcPts val="0"/>
              </a:spcAft>
              <a:buSzPts val="2400"/>
              <a:buChar char="○"/>
            </a:pPr>
            <a:r>
              <a:rPr lang="en-GB" sz="2400"/>
              <a:t>We look forward for Collaborations</a:t>
            </a:r>
            <a:endParaRPr sz="2400"/>
          </a:p>
          <a:p>
            <a:pPr marL="457200" lvl="0" indent="-381000" algn="l" rtl="0">
              <a:spcBef>
                <a:spcPts val="0"/>
              </a:spcBef>
              <a:spcAft>
                <a:spcPts val="0"/>
              </a:spcAft>
              <a:buSzPts val="2400"/>
              <a:buChar char="○"/>
            </a:pPr>
            <a:r>
              <a:rPr lang="en-GB" sz="2400"/>
              <a:t>And students with good mathematical background that likes code :)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457200" y="7865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Scope of Presentation</a:t>
            </a:r>
            <a:endParaRPr/>
          </a:p>
        </p:txBody>
      </p:sp>
      <p:sp>
        <p:nvSpPr>
          <p:cNvPr id="115" name="Google Shape;115;p16"/>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grpSp>
        <p:nvGrpSpPr>
          <p:cNvPr id="116" name="Google Shape;116;p16"/>
          <p:cNvGrpSpPr/>
          <p:nvPr/>
        </p:nvGrpSpPr>
        <p:grpSpPr>
          <a:xfrm>
            <a:off x="4768516" y="2061094"/>
            <a:ext cx="4259002" cy="3968976"/>
            <a:chOff x="5122274" y="2099845"/>
            <a:chExt cx="4021721" cy="3839582"/>
          </a:xfrm>
        </p:grpSpPr>
        <p:pic>
          <p:nvPicPr>
            <p:cNvPr id="117" name="Google Shape;117;p16"/>
            <p:cNvPicPr preferRelativeResize="0"/>
            <p:nvPr/>
          </p:nvPicPr>
          <p:blipFill rotWithShape="1">
            <a:blip r:embed="rId3">
              <a:alphaModFix/>
            </a:blip>
            <a:srcRect l="23114" r="21268"/>
            <a:stretch/>
          </p:blipFill>
          <p:spPr>
            <a:xfrm>
              <a:off x="5729683" y="2099845"/>
              <a:ext cx="1132518" cy="1813997"/>
            </a:xfrm>
            <a:prstGeom prst="rect">
              <a:avLst/>
            </a:prstGeom>
            <a:noFill/>
            <a:ln>
              <a:noFill/>
            </a:ln>
          </p:spPr>
        </p:pic>
        <p:pic>
          <p:nvPicPr>
            <p:cNvPr id="118" name="Google Shape;118;p16"/>
            <p:cNvPicPr preferRelativeResize="0"/>
            <p:nvPr/>
          </p:nvPicPr>
          <p:blipFill rotWithShape="1">
            <a:blip r:embed="rId4">
              <a:alphaModFix/>
            </a:blip>
            <a:srcRect l="5636" r="56122"/>
            <a:stretch/>
          </p:blipFill>
          <p:spPr>
            <a:xfrm>
              <a:off x="7014600" y="2779625"/>
              <a:ext cx="1905518" cy="2316766"/>
            </a:xfrm>
            <a:prstGeom prst="rect">
              <a:avLst/>
            </a:prstGeom>
            <a:noFill/>
            <a:ln>
              <a:noFill/>
            </a:ln>
          </p:spPr>
        </p:pic>
        <p:pic>
          <p:nvPicPr>
            <p:cNvPr id="119" name="Google Shape;119;p16"/>
            <p:cNvPicPr preferRelativeResize="0"/>
            <p:nvPr/>
          </p:nvPicPr>
          <p:blipFill rotWithShape="1">
            <a:blip r:embed="rId5">
              <a:alphaModFix/>
            </a:blip>
            <a:srcRect l="7241" r="17012"/>
            <a:stretch/>
          </p:blipFill>
          <p:spPr>
            <a:xfrm>
              <a:off x="5227600" y="3837901"/>
              <a:ext cx="1786999" cy="2101525"/>
            </a:xfrm>
            <a:prstGeom prst="rect">
              <a:avLst/>
            </a:prstGeom>
            <a:noFill/>
            <a:ln>
              <a:noFill/>
            </a:ln>
          </p:spPr>
        </p:pic>
        <p:grpSp>
          <p:nvGrpSpPr>
            <p:cNvPr id="120" name="Google Shape;120;p16"/>
            <p:cNvGrpSpPr/>
            <p:nvPr/>
          </p:nvGrpSpPr>
          <p:grpSpPr>
            <a:xfrm>
              <a:off x="5122274" y="2188487"/>
              <a:ext cx="4021721" cy="3499074"/>
              <a:chOff x="-2898825" y="1858765"/>
              <a:chExt cx="6271200" cy="5013000"/>
            </a:xfrm>
          </p:grpSpPr>
          <p:sp>
            <p:nvSpPr>
              <p:cNvPr id="121" name="Google Shape;121;p16"/>
              <p:cNvSpPr/>
              <p:nvPr/>
            </p:nvSpPr>
            <p:spPr>
              <a:xfrm>
                <a:off x="-2898825" y="1858765"/>
                <a:ext cx="6271200" cy="50130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 name="Google Shape;122;p16"/>
              <p:cNvCxnSpPr>
                <a:stCxn id="121" idx="1"/>
                <a:endCxn id="121" idx="5"/>
              </p:cNvCxnSpPr>
              <p:nvPr/>
            </p:nvCxnSpPr>
            <p:spPr>
              <a:xfrm>
                <a:off x="-1980429" y="2592902"/>
                <a:ext cx="4434300" cy="3544800"/>
              </a:xfrm>
              <a:prstGeom prst="straightConnector1">
                <a:avLst/>
              </a:prstGeom>
              <a:noFill/>
              <a:ln w="76200" cap="flat" cmpd="sng">
                <a:solidFill>
                  <a:srgbClr val="FF0000"/>
                </a:solidFill>
                <a:prstDash val="solid"/>
                <a:round/>
                <a:headEnd type="none" w="med" len="med"/>
                <a:tailEnd type="none" w="med" len="med"/>
              </a:ln>
            </p:spPr>
          </p:cxnSp>
          <p:cxnSp>
            <p:nvCxnSpPr>
              <p:cNvPr id="123" name="Google Shape;123;p16"/>
              <p:cNvCxnSpPr>
                <a:stCxn id="121" idx="7"/>
                <a:endCxn id="121" idx="3"/>
              </p:cNvCxnSpPr>
              <p:nvPr/>
            </p:nvCxnSpPr>
            <p:spPr>
              <a:xfrm flipH="1">
                <a:off x="-1980321" y="2592902"/>
                <a:ext cx="4434300" cy="3544800"/>
              </a:xfrm>
              <a:prstGeom prst="straightConnector1">
                <a:avLst/>
              </a:prstGeom>
              <a:noFill/>
              <a:ln w="76200" cap="flat" cmpd="sng">
                <a:solidFill>
                  <a:srgbClr val="FF0000"/>
                </a:solidFill>
                <a:prstDash val="solid"/>
                <a:round/>
                <a:headEnd type="none" w="med" len="med"/>
                <a:tailEnd type="none" w="med" len="med"/>
              </a:ln>
            </p:spPr>
          </p:cxnSp>
        </p:grpSp>
      </p:grpSp>
      <p:pic>
        <p:nvPicPr>
          <p:cNvPr id="124" name="Google Shape;124;p16"/>
          <p:cNvPicPr preferRelativeResize="0"/>
          <p:nvPr/>
        </p:nvPicPr>
        <p:blipFill rotWithShape="1">
          <a:blip r:embed="rId6">
            <a:alphaModFix/>
          </a:blip>
          <a:srcRect b="8650"/>
          <a:stretch/>
        </p:blipFill>
        <p:spPr>
          <a:xfrm>
            <a:off x="108650" y="2144334"/>
            <a:ext cx="2427500" cy="1789316"/>
          </a:xfrm>
          <a:prstGeom prst="rect">
            <a:avLst/>
          </a:prstGeom>
          <a:noFill/>
          <a:ln>
            <a:noFill/>
          </a:ln>
        </p:spPr>
      </p:pic>
      <p:pic>
        <p:nvPicPr>
          <p:cNvPr id="125" name="Google Shape;125;p16"/>
          <p:cNvPicPr preferRelativeResize="0"/>
          <p:nvPr/>
        </p:nvPicPr>
        <p:blipFill>
          <a:blip r:embed="rId7">
            <a:alphaModFix/>
          </a:blip>
          <a:stretch>
            <a:fillRect/>
          </a:stretch>
        </p:blipFill>
        <p:spPr>
          <a:xfrm>
            <a:off x="1876250" y="2415861"/>
            <a:ext cx="2695749" cy="1517790"/>
          </a:xfrm>
          <a:prstGeom prst="rect">
            <a:avLst/>
          </a:prstGeom>
          <a:noFill/>
          <a:ln>
            <a:noFill/>
          </a:ln>
        </p:spPr>
      </p:pic>
      <p:grpSp>
        <p:nvGrpSpPr>
          <p:cNvPr id="126" name="Google Shape;126;p16"/>
          <p:cNvGrpSpPr/>
          <p:nvPr/>
        </p:nvGrpSpPr>
        <p:grpSpPr>
          <a:xfrm>
            <a:off x="595225" y="4030700"/>
            <a:ext cx="3825825" cy="1715925"/>
            <a:chOff x="595225" y="4030700"/>
            <a:chExt cx="3825825" cy="1715925"/>
          </a:xfrm>
        </p:grpSpPr>
        <p:pic>
          <p:nvPicPr>
            <p:cNvPr id="127" name="Google Shape;127;p16"/>
            <p:cNvPicPr preferRelativeResize="0"/>
            <p:nvPr/>
          </p:nvPicPr>
          <p:blipFill rotWithShape="1">
            <a:blip r:embed="rId8">
              <a:alphaModFix/>
            </a:blip>
            <a:srcRect b="20697"/>
            <a:stretch/>
          </p:blipFill>
          <p:spPr>
            <a:xfrm>
              <a:off x="595225" y="4030700"/>
              <a:ext cx="3578150" cy="1300425"/>
            </a:xfrm>
            <a:prstGeom prst="rect">
              <a:avLst/>
            </a:prstGeom>
            <a:noFill/>
            <a:ln>
              <a:noFill/>
            </a:ln>
          </p:spPr>
        </p:pic>
        <p:sp>
          <p:nvSpPr>
            <p:cNvPr id="128" name="Google Shape;128;p16"/>
            <p:cNvSpPr txBox="1"/>
            <p:nvPr/>
          </p:nvSpPr>
          <p:spPr>
            <a:xfrm>
              <a:off x="2536150" y="5331125"/>
              <a:ext cx="188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rgbClr val="CC0000"/>
                  </a:solidFill>
                  <a:latin typeface="Calibri"/>
                  <a:ea typeface="Calibri"/>
                  <a:cs typeface="Calibri"/>
                  <a:sym typeface="Calibri"/>
                </a:rPr>
                <a:t>Mathematical World</a:t>
              </a:r>
              <a:endParaRPr sz="1000">
                <a:solidFill>
                  <a:srgbClr val="CC0000"/>
                </a:solidFill>
              </a:endParaRPr>
            </a:p>
          </p:txBody>
        </p:sp>
        <p:sp>
          <p:nvSpPr>
            <p:cNvPr id="129" name="Google Shape;129;p16"/>
            <p:cNvSpPr txBox="1"/>
            <p:nvPr/>
          </p:nvSpPr>
          <p:spPr>
            <a:xfrm>
              <a:off x="703025" y="5331125"/>
              <a:ext cx="1884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rgbClr val="1155CC"/>
                  </a:solidFill>
                  <a:latin typeface="Calibri"/>
                  <a:ea typeface="Calibri"/>
                  <a:cs typeface="Calibri"/>
                  <a:sym typeface="Calibri"/>
                </a:rPr>
                <a:t>Real Problem</a:t>
              </a:r>
              <a:endParaRPr sz="1000">
                <a:solidFill>
                  <a:srgbClr val="1155C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1"/>
                                        <p:tgtEl>
                                          <p:spTgt spid="125"/>
                                        </p:tgtEl>
                                      </p:cBhvr>
                                    </p:animEffect>
                                  </p:childTnLst>
                                </p:cTn>
                              </p:par>
                              <p:par>
                                <p:cTn id="10" presetID="10" presetClass="entr" presetSubtype="0" fill="hold" nodeType="with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1647625" y="8496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Mosquito Borne Diseases</a:t>
            </a:r>
            <a:endParaRPr/>
          </a:p>
        </p:txBody>
      </p:sp>
      <p:sp>
        <p:nvSpPr>
          <p:cNvPr id="135" name="Google Shape;135;p17"/>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136" name="Google Shape;136;p17"/>
          <p:cNvSpPr txBox="1"/>
          <p:nvPr/>
        </p:nvSpPr>
        <p:spPr>
          <a:xfrm>
            <a:off x="2704375" y="1992700"/>
            <a:ext cx="6310200" cy="34557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1200"/>
              </a:spcBef>
              <a:spcAft>
                <a:spcPts val="0"/>
              </a:spcAft>
              <a:buClr>
                <a:schemeClr val="dk1"/>
              </a:buClr>
              <a:buSzPts val="1700"/>
              <a:buChar char="●"/>
            </a:pPr>
            <a:r>
              <a:rPr lang="en-GB" sz="1700" b="1">
                <a:solidFill>
                  <a:schemeClr val="dk1"/>
                </a:solidFill>
              </a:rPr>
              <a:t>Climate Change</a:t>
            </a:r>
            <a:r>
              <a:rPr lang="en-GB" sz="1700">
                <a:solidFill>
                  <a:schemeClr val="dk1"/>
                </a:solidFill>
              </a:rPr>
              <a:t>, </a:t>
            </a:r>
            <a:r>
              <a:rPr lang="en-GB" sz="1700" b="1">
                <a:solidFill>
                  <a:schemeClr val="dk1"/>
                </a:solidFill>
              </a:rPr>
              <a:t>globalisation</a:t>
            </a:r>
            <a:r>
              <a:rPr lang="en-GB" sz="1700">
                <a:solidFill>
                  <a:schemeClr val="dk1"/>
                </a:solidFill>
              </a:rPr>
              <a:t> and other drivers are altering ecological conditions for </a:t>
            </a:r>
            <a:r>
              <a:rPr lang="en-GB" sz="1700" b="1">
                <a:solidFill>
                  <a:schemeClr val="dk1"/>
                </a:solidFill>
              </a:rPr>
              <a:t>mosquitoes</a:t>
            </a:r>
            <a:r>
              <a:rPr lang="en-GB" sz="1700">
                <a:solidFill>
                  <a:schemeClr val="dk1"/>
                </a:solidFill>
              </a:rPr>
              <a:t>.</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GB" sz="1700" u="sng">
                <a:solidFill>
                  <a:schemeClr val="hlink"/>
                </a:solidFill>
                <a:hlinkClick r:id="rId3"/>
              </a:rPr>
              <a:t>Mosquito-Borne Diseases (MBDs)</a:t>
            </a:r>
            <a:r>
              <a:rPr lang="en-GB" sz="1700">
                <a:solidFill>
                  <a:schemeClr val="dk1"/>
                </a:solidFill>
              </a:rPr>
              <a:t> are present in </a:t>
            </a:r>
            <a:r>
              <a:rPr lang="en-GB" sz="1700" b="1">
                <a:solidFill>
                  <a:schemeClr val="dk1"/>
                </a:solidFill>
              </a:rPr>
              <a:t>over 100 countries</a:t>
            </a:r>
            <a:r>
              <a:rPr lang="en-GB" sz="1700">
                <a:solidFill>
                  <a:schemeClr val="dk1"/>
                </a:solidFill>
              </a:rPr>
              <a:t>.</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GB" sz="1700" u="sng">
                <a:solidFill>
                  <a:schemeClr val="hlink"/>
                </a:solidFill>
                <a:hlinkClick r:id="rId4"/>
              </a:rPr>
              <a:t>700,000 deaths</a:t>
            </a:r>
            <a:r>
              <a:rPr lang="en-GB" sz="1700">
                <a:solidFill>
                  <a:schemeClr val="dk1"/>
                </a:solidFill>
              </a:rPr>
              <a:t> per year.</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GB" sz="1700" b="1">
                <a:solidFill>
                  <a:schemeClr val="dk1"/>
                </a:solidFill>
              </a:rPr>
              <a:t>Malaria</a:t>
            </a:r>
            <a:r>
              <a:rPr lang="en-GB" sz="1700">
                <a:solidFill>
                  <a:schemeClr val="dk1"/>
                </a:solidFill>
              </a:rPr>
              <a:t>, most lethal for kids aged under five in the sub-Saharan regions.</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GB" sz="1700" b="1">
                <a:solidFill>
                  <a:schemeClr val="dk1"/>
                </a:solidFill>
              </a:rPr>
              <a:t>Europe</a:t>
            </a:r>
            <a:r>
              <a:rPr lang="en-GB" sz="1700">
                <a:solidFill>
                  <a:schemeClr val="dk1"/>
                </a:solidFill>
              </a:rPr>
              <a:t> a “hot spot” of </a:t>
            </a:r>
            <a:r>
              <a:rPr lang="en-GB" sz="1700" b="1">
                <a:solidFill>
                  <a:schemeClr val="dk1"/>
                </a:solidFill>
              </a:rPr>
              <a:t>West Nile Virus (123 cases</a:t>
            </a:r>
            <a:r>
              <a:rPr lang="en-GB" sz="1700">
                <a:solidFill>
                  <a:schemeClr val="dk1"/>
                </a:solidFill>
              </a:rPr>
              <a:t> and </a:t>
            </a:r>
            <a:r>
              <a:rPr lang="en-GB" sz="1700" b="1">
                <a:solidFill>
                  <a:schemeClr val="dk1"/>
                </a:solidFill>
              </a:rPr>
              <a:t>11 deaths in Greece this year so far)</a:t>
            </a:r>
            <a:r>
              <a:rPr lang="en-GB" sz="1700">
                <a:solidFill>
                  <a:schemeClr val="dk1"/>
                </a:solidFill>
              </a:rPr>
              <a:t>.</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n-GB" sz="1700" b="1">
                <a:solidFill>
                  <a:schemeClr val="dk1"/>
                </a:solidFill>
              </a:rPr>
              <a:t>Chikungunya</a:t>
            </a:r>
            <a:r>
              <a:rPr lang="en-GB" sz="1700">
                <a:solidFill>
                  <a:schemeClr val="dk1"/>
                </a:solidFill>
              </a:rPr>
              <a:t> and </a:t>
            </a:r>
            <a:r>
              <a:rPr lang="en-GB" sz="1700" b="1">
                <a:solidFill>
                  <a:schemeClr val="dk1"/>
                </a:solidFill>
              </a:rPr>
              <a:t>dengue fever </a:t>
            </a:r>
            <a:r>
              <a:rPr lang="en-GB" sz="1700">
                <a:solidFill>
                  <a:schemeClr val="dk1"/>
                </a:solidFill>
              </a:rPr>
              <a:t>increased</a:t>
            </a:r>
            <a:r>
              <a:rPr lang="en-GB" sz="1700" b="1">
                <a:solidFill>
                  <a:schemeClr val="dk1"/>
                </a:solidFill>
              </a:rPr>
              <a:t> </a:t>
            </a:r>
            <a:r>
              <a:rPr lang="en-GB" sz="1700">
                <a:solidFill>
                  <a:schemeClr val="dk1"/>
                </a:solidFill>
              </a:rPr>
              <a:t> </a:t>
            </a:r>
            <a:r>
              <a:rPr lang="en-GB" sz="1700" u="sng">
                <a:solidFill>
                  <a:schemeClr val="hlink"/>
                </a:solidFill>
                <a:hlinkClick r:id="rId5"/>
              </a:rPr>
              <a:t>40% over 1950</a:t>
            </a:r>
            <a:r>
              <a:rPr lang="en-GB" sz="1700" baseline="30000">
                <a:solidFill>
                  <a:schemeClr val="dk1"/>
                </a:solidFill>
              </a:rPr>
              <a:t>1</a:t>
            </a:r>
            <a:r>
              <a:rPr lang="en-GB" sz="1700">
                <a:solidFill>
                  <a:schemeClr val="dk1"/>
                </a:solidFill>
              </a:rPr>
              <a:t>.</a:t>
            </a:r>
            <a:endParaRPr sz="1700">
              <a:solidFill>
                <a:schemeClr val="dk1"/>
              </a:solidFill>
            </a:endParaRPr>
          </a:p>
        </p:txBody>
      </p:sp>
      <p:pic>
        <p:nvPicPr>
          <p:cNvPr id="137" name="Google Shape;137;p17"/>
          <p:cNvPicPr preferRelativeResize="0"/>
          <p:nvPr/>
        </p:nvPicPr>
        <p:blipFill>
          <a:blip r:embed="rId6">
            <a:alphaModFix/>
          </a:blip>
          <a:stretch>
            <a:fillRect/>
          </a:stretch>
        </p:blipFill>
        <p:spPr>
          <a:xfrm>
            <a:off x="0" y="996350"/>
            <a:ext cx="2704375" cy="5218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57200" y="7865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MAMOTH</a:t>
            </a:r>
            <a:endParaRPr/>
          </a:p>
        </p:txBody>
      </p:sp>
      <p:sp>
        <p:nvSpPr>
          <p:cNvPr id="143" name="Google Shape;143;p18"/>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pic>
        <p:nvPicPr>
          <p:cNvPr id="144" name="Google Shape;144;p18"/>
          <p:cNvPicPr preferRelativeResize="0"/>
          <p:nvPr/>
        </p:nvPicPr>
        <p:blipFill>
          <a:blip r:embed="rId3">
            <a:alphaModFix/>
          </a:blip>
          <a:stretch>
            <a:fillRect/>
          </a:stretch>
        </p:blipFill>
        <p:spPr>
          <a:xfrm flipH="1">
            <a:off x="392269" y="1574025"/>
            <a:ext cx="1563356" cy="1143000"/>
          </a:xfrm>
          <a:prstGeom prst="rect">
            <a:avLst/>
          </a:prstGeom>
          <a:noFill/>
          <a:ln>
            <a:noFill/>
          </a:ln>
        </p:spPr>
      </p:pic>
      <p:sp>
        <p:nvSpPr>
          <p:cNvPr id="145" name="Google Shape;145;p18"/>
          <p:cNvSpPr txBox="1"/>
          <p:nvPr/>
        </p:nvSpPr>
        <p:spPr>
          <a:xfrm>
            <a:off x="2080800" y="1801125"/>
            <a:ext cx="7063200" cy="91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1">
                <a:latin typeface="Calibri"/>
                <a:ea typeface="Calibri"/>
                <a:cs typeface="Calibri"/>
                <a:sym typeface="Calibri"/>
              </a:rPr>
              <a:t>MAMOTH  - </a:t>
            </a:r>
            <a:r>
              <a:rPr lang="en-GB" sz="1800" b="1">
                <a:solidFill>
                  <a:srgbClr val="000000"/>
                </a:solidFill>
                <a:latin typeface="Calibri"/>
                <a:ea typeface="Calibri"/>
                <a:cs typeface="Calibri"/>
                <a:sym typeface="Calibri"/>
              </a:rPr>
              <a:t>M</a:t>
            </a:r>
            <a:r>
              <a:rPr lang="en-GB" sz="1800">
                <a:solidFill>
                  <a:srgbClr val="000000"/>
                </a:solidFill>
                <a:latin typeface="Calibri"/>
                <a:ea typeface="Calibri"/>
                <a:cs typeface="Calibri"/>
                <a:sym typeface="Calibri"/>
              </a:rPr>
              <a:t>osquitoes </a:t>
            </a:r>
            <a:r>
              <a:rPr lang="en-GB" sz="1800" b="1">
                <a:solidFill>
                  <a:srgbClr val="000000"/>
                </a:solidFill>
                <a:latin typeface="Calibri"/>
                <a:ea typeface="Calibri"/>
                <a:cs typeface="Calibri"/>
                <a:sym typeface="Calibri"/>
              </a:rPr>
              <a:t>A</a:t>
            </a:r>
            <a:r>
              <a:rPr lang="en-GB" sz="1800">
                <a:solidFill>
                  <a:srgbClr val="000000"/>
                </a:solidFill>
                <a:latin typeface="Calibri"/>
                <a:ea typeface="Calibri"/>
                <a:cs typeface="Calibri"/>
                <a:sym typeface="Calibri"/>
              </a:rPr>
              <a:t>bundance prediction </a:t>
            </a:r>
            <a:r>
              <a:rPr lang="en-GB" sz="1800" b="1">
                <a:solidFill>
                  <a:srgbClr val="000000"/>
                </a:solidFill>
                <a:latin typeface="Calibri"/>
                <a:ea typeface="Calibri"/>
                <a:cs typeface="Calibri"/>
                <a:sym typeface="Calibri"/>
              </a:rPr>
              <a:t>M</a:t>
            </a:r>
            <a:r>
              <a:rPr lang="en-GB" sz="1800">
                <a:solidFill>
                  <a:srgbClr val="000000"/>
                </a:solidFill>
                <a:latin typeface="Calibri"/>
                <a:ea typeface="Calibri"/>
                <a:cs typeface="Calibri"/>
                <a:sym typeface="Calibri"/>
              </a:rPr>
              <a:t>odel aut</a:t>
            </a:r>
            <a:r>
              <a:rPr lang="en-GB" sz="1800" b="1">
                <a:solidFill>
                  <a:srgbClr val="000000"/>
                </a:solidFill>
                <a:latin typeface="Calibri"/>
                <a:ea typeface="Calibri"/>
                <a:cs typeface="Calibri"/>
                <a:sym typeface="Calibri"/>
              </a:rPr>
              <a:t>O</a:t>
            </a:r>
            <a:r>
              <a:rPr lang="en-GB" sz="1800">
                <a:solidFill>
                  <a:srgbClr val="000000"/>
                </a:solidFill>
                <a:latin typeface="Calibri"/>
                <a:ea typeface="Calibri"/>
                <a:cs typeface="Calibri"/>
                <a:sym typeface="Calibri"/>
              </a:rPr>
              <a:t>-calibrated from features ple</a:t>
            </a:r>
            <a:r>
              <a:rPr lang="en-GB" sz="1800" b="1">
                <a:solidFill>
                  <a:srgbClr val="000000"/>
                </a:solidFill>
                <a:latin typeface="Calibri"/>
                <a:ea typeface="Calibri"/>
                <a:cs typeface="Calibri"/>
                <a:sym typeface="Calibri"/>
              </a:rPr>
              <a:t>TH</a:t>
            </a:r>
            <a:r>
              <a:rPr lang="en-GB" sz="1800">
                <a:solidFill>
                  <a:srgbClr val="000000"/>
                </a:solidFill>
                <a:latin typeface="Calibri"/>
                <a:ea typeface="Calibri"/>
                <a:cs typeface="Calibri"/>
                <a:sym typeface="Calibri"/>
              </a:rPr>
              <a:t>ora</a:t>
            </a:r>
            <a:endParaRPr sz="2200">
              <a:solidFill>
                <a:srgbClr val="000000"/>
              </a:solidFill>
              <a:latin typeface="Calibri"/>
              <a:ea typeface="Calibri"/>
              <a:cs typeface="Calibri"/>
              <a:sym typeface="Calibri"/>
            </a:endParaRPr>
          </a:p>
        </p:txBody>
      </p:sp>
      <p:pic>
        <p:nvPicPr>
          <p:cNvPr id="146" name="Google Shape;146;p18"/>
          <p:cNvPicPr preferRelativeResize="0"/>
          <p:nvPr/>
        </p:nvPicPr>
        <p:blipFill>
          <a:blip r:embed="rId4">
            <a:alphaModFix/>
          </a:blip>
          <a:stretch>
            <a:fillRect/>
          </a:stretch>
        </p:blipFill>
        <p:spPr>
          <a:xfrm>
            <a:off x="181150" y="4031525"/>
            <a:ext cx="2798175" cy="1972475"/>
          </a:xfrm>
          <a:prstGeom prst="rect">
            <a:avLst/>
          </a:prstGeom>
          <a:noFill/>
          <a:ln>
            <a:noFill/>
          </a:ln>
        </p:spPr>
      </p:pic>
      <p:sp>
        <p:nvSpPr>
          <p:cNvPr id="147" name="Google Shape;147;p18"/>
          <p:cNvSpPr txBox="1"/>
          <p:nvPr/>
        </p:nvSpPr>
        <p:spPr>
          <a:xfrm>
            <a:off x="181151" y="3292625"/>
            <a:ext cx="335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latin typeface="Calibri"/>
                <a:ea typeface="Calibri"/>
                <a:cs typeface="Calibri"/>
                <a:sym typeface="Calibri"/>
              </a:rPr>
              <a:t>Over </a:t>
            </a:r>
            <a:r>
              <a:rPr lang="en-GB" sz="1800" b="1">
                <a:solidFill>
                  <a:schemeClr val="dk1"/>
                </a:solidFill>
                <a:latin typeface="Calibri"/>
                <a:ea typeface="Calibri"/>
                <a:cs typeface="Calibri"/>
                <a:sym typeface="Calibri"/>
              </a:rPr>
              <a:t>10 years</a:t>
            </a:r>
            <a:r>
              <a:rPr lang="en-GB" sz="1800">
                <a:solidFill>
                  <a:schemeClr val="dk1"/>
                </a:solidFill>
                <a:latin typeface="Calibri"/>
                <a:ea typeface="Calibri"/>
                <a:cs typeface="Calibri"/>
                <a:sym typeface="Calibri"/>
              </a:rPr>
              <a:t> of </a:t>
            </a:r>
            <a:r>
              <a:rPr lang="en-GB" sz="1800" b="1">
                <a:solidFill>
                  <a:schemeClr val="dk1"/>
                </a:solidFill>
                <a:latin typeface="Calibri"/>
                <a:ea typeface="Calibri"/>
                <a:cs typeface="Calibri"/>
                <a:sym typeface="Calibri"/>
              </a:rPr>
              <a:t>historical data</a:t>
            </a:r>
            <a:r>
              <a:rPr lang="en-GB" sz="1800">
                <a:solidFill>
                  <a:schemeClr val="dk1"/>
                </a:solidFill>
                <a:latin typeface="Calibri"/>
                <a:ea typeface="Calibri"/>
                <a:cs typeface="Calibri"/>
                <a:sym typeface="Calibri"/>
              </a:rPr>
              <a:t>, about </a:t>
            </a:r>
            <a:r>
              <a:rPr lang="en-GB" sz="1800" b="1">
                <a:solidFill>
                  <a:schemeClr val="dk1"/>
                </a:solidFill>
                <a:latin typeface="Calibri"/>
                <a:ea typeface="Calibri"/>
                <a:cs typeface="Calibri"/>
                <a:sym typeface="Calibri"/>
              </a:rPr>
              <a:t>mosquito abundance</a:t>
            </a:r>
            <a:endParaRPr b="1"/>
          </a:p>
        </p:txBody>
      </p:sp>
      <p:pic>
        <p:nvPicPr>
          <p:cNvPr id="148" name="Google Shape;148;p18"/>
          <p:cNvPicPr preferRelativeResize="0"/>
          <p:nvPr/>
        </p:nvPicPr>
        <p:blipFill>
          <a:blip r:embed="rId5">
            <a:alphaModFix/>
          </a:blip>
          <a:stretch>
            <a:fillRect/>
          </a:stretch>
        </p:blipFill>
        <p:spPr>
          <a:xfrm flipH="1">
            <a:off x="4217750" y="4063675"/>
            <a:ext cx="1759825" cy="1759800"/>
          </a:xfrm>
          <a:prstGeom prst="rect">
            <a:avLst/>
          </a:prstGeom>
          <a:noFill/>
          <a:ln>
            <a:noFill/>
          </a:ln>
        </p:spPr>
      </p:pic>
      <p:sp>
        <p:nvSpPr>
          <p:cNvPr id="149" name="Google Shape;149;p18"/>
          <p:cNvSpPr txBox="1"/>
          <p:nvPr/>
        </p:nvSpPr>
        <p:spPr>
          <a:xfrm>
            <a:off x="3853250" y="3292625"/>
            <a:ext cx="246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1"/>
                </a:solidFill>
                <a:latin typeface="Calibri"/>
                <a:ea typeface="Calibri"/>
                <a:cs typeface="Calibri"/>
                <a:sym typeface="Calibri"/>
              </a:rPr>
              <a:t>Add </a:t>
            </a:r>
            <a:r>
              <a:rPr lang="en-GB" sz="1800" b="1">
                <a:solidFill>
                  <a:schemeClr val="dk1"/>
                </a:solidFill>
                <a:latin typeface="Calibri"/>
                <a:ea typeface="Calibri"/>
                <a:cs typeface="Calibri"/>
                <a:sym typeface="Calibri"/>
              </a:rPr>
              <a:t>OE information </a:t>
            </a:r>
            <a:r>
              <a:rPr lang="en-GB" sz="1800">
                <a:solidFill>
                  <a:schemeClr val="dk1"/>
                </a:solidFill>
                <a:latin typeface="Calibri"/>
                <a:ea typeface="Calibri"/>
                <a:cs typeface="Calibri"/>
                <a:sym typeface="Calibri"/>
              </a:rPr>
              <a:t>to build a data-set</a:t>
            </a:r>
            <a:endParaRPr>
              <a:latin typeface="Calibri"/>
              <a:ea typeface="Calibri"/>
              <a:cs typeface="Calibri"/>
              <a:sym typeface="Calibri"/>
            </a:endParaRPr>
          </a:p>
        </p:txBody>
      </p:sp>
      <p:sp>
        <p:nvSpPr>
          <p:cNvPr id="150" name="Google Shape;150;p18"/>
          <p:cNvSpPr/>
          <p:nvPr/>
        </p:nvSpPr>
        <p:spPr>
          <a:xfrm>
            <a:off x="3313213" y="4607125"/>
            <a:ext cx="648300" cy="672900"/>
          </a:xfrm>
          <a:prstGeom prst="mathPlus">
            <a:avLst>
              <a:gd name="adj1" fmla="val 1198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6169238" y="4681313"/>
            <a:ext cx="648300" cy="672900"/>
          </a:xfrm>
          <a:prstGeom prst="mathPlus">
            <a:avLst>
              <a:gd name="adj1" fmla="val 1198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18"/>
          <p:cNvPicPr preferRelativeResize="0"/>
          <p:nvPr/>
        </p:nvPicPr>
        <p:blipFill>
          <a:blip r:embed="rId6">
            <a:alphaModFix/>
          </a:blip>
          <a:stretch>
            <a:fillRect/>
          </a:stretch>
        </p:blipFill>
        <p:spPr>
          <a:xfrm>
            <a:off x="6817550" y="4255338"/>
            <a:ext cx="2193974" cy="1524875"/>
          </a:xfrm>
          <a:prstGeom prst="rect">
            <a:avLst/>
          </a:prstGeom>
          <a:noFill/>
          <a:ln>
            <a:noFill/>
          </a:ln>
        </p:spPr>
      </p:pic>
      <p:sp>
        <p:nvSpPr>
          <p:cNvPr id="153" name="Google Shape;153;p18"/>
          <p:cNvSpPr txBox="1"/>
          <p:nvPr/>
        </p:nvSpPr>
        <p:spPr>
          <a:xfrm>
            <a:off x="6721288" y="3329725"/>
            <a:ext cx="238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chemeClr val="dk1"/>
                </a:solidFill>
                <a:latin typeface="Calibri"/>
                <a:ea typeface="Calibri"/>
                <a:cs typeface="Calibri"/>
                <a:sym typeface="Calibri"/>
              </a:rPr>
              <a:t>Modeling</a:t>
            </a:r>
            <a:r>
              <a:rPr lang="en-GB" sz="1800">
                <a:solidFill>
                  <a:schemeClr val="dk1"/>
                </a:solidFill>
                <a:latin typeface="Calibri"/>
                <a:ea typeface="Calibri"/>
                <a:cs typeface="Calibri"/>
                <a:sym typeface="Calibri"/>
              </a:rPr>
              <a:t> and </a:t>
            </a:r>
            <a:r>
              <a:rPr lang="en-GB" sz="1800" b="1">
                <a:solidFill>
                  <a:schemeClr val="dk1"/>
                </a:solidFill>
                <a:latin typeface="Calibri"/>
                <a:ea typeface="Calibri"/>
                <a:cs typeface="Calibri"/>
                <a:sym typeface="Calibri"/>
              </a:rPr>
              <a:t>AI </a:t>
            </a:r>
            <a:r>
              <a:rPr lang="en-GB" sz="1800">
                <a:solidFill>
                  <a:schemeClr val="dk1"/>
                </a:solidFill>
                <a:latin typeface="Calibri"/>
                <a:ea typeface="Calibri"/>
                <a:cs typeface="Calibri"/>
                <a:sym typeface="Calibri"/>
              </a:rPr>
              <a:t>to predict</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457200" y="7865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MAMOTH’s Vision</a:t>
            </a:r>
            <a:endParaRPr/>
          </a:p>
        </p:txBody>
      </p:sp>
      <p:sp>
        <p:nvSpPr>
          <p:cNvPr id="159" name="Google Shape;159;p19"/>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160" name="Google Shape;160;p19"/>
          <p:cNvSpPr txBox="1"/>
          <p:nvPr/>
        </p:nvSpPr>
        <p:spPr>
          <a:xfrm>
            <a:off x="2189950" y="1631700"/>
            <a:ext cx="6862500" cy="14931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Char char="●"/>
            </a:pPr>
            <a:r>
              <a:rPr lang="en-GB" sz="1700" b="1">
                <a:solidFill>
                  <a:schemeClr val="dk1"/>
                </a:solidFill>
                <a:latin typeface="Calibri"/>
                <a:ea typeface="Calibri"/>
                <a:cs typeface="Calibri"/>
                <a:sym typeface="Calibri"/>
              </a:rPr>
              <a:t>Data-driven</a:t>
            </a:r>
            <a:r>
              <a:rPr lang="en-GB" sz="1700">
                <a:solidFill>
                  <a:schemeClr val="dk1"/>
                </a:solidFill>
                <a:latin typeface="Calibri"/>
                <a:ea typeface="Calibri"/>
                <a:cs typeface="Calibri"/>
                <a:sym typeface="Calibri"/>
              </a:rPr>
              <a:t> approach relying on </a:t>
            </a:r>
            <a:r>
              <a:rPr lang="en-GB" sz="1700" b="1">
                <a:solidFill>
                  <a:schemeClr val="dk1"/>
                </a:solidFill>
                <a:latin typeface="Calibri"/>
                <a:ea typeface="Calibri"/>
                <a:cs typeface="Calibri"/>
                <a:sym typeface="Calibri"/>
              </a:rPr>
              <a:t>open</a:t>
            </a:r>
            <a:r>
              <a:rPr lang="en-GB" sz="1700">
                <a:solidFill>
                  <a:schemeClr val="dk1"/>
                </a:solidFill>
                <a:latin typeface="Calibri"/>
                <a:ea typeface="Calibri"/>
                <a:cs typeface="Calibri"/>
                <a:sym typeface="Calibri"/>
              </a:rPr>
              <a:t> widely accessible EO data</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Automated Tuning:</a:t>
            </a:r>
            <a:endParaRPr sz="170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GB" sz="1700" b="1">
                <a:solidFill>
                  <a:schemeClr val="dk1"/>
                </a:solidFill>
                <a:latin typeface="Calibri"/>
                <a:ea typeface="Calibri"/>
                <a:cs typeface="Calibri"/>
                <a:sym typeface="Calibri"/>
              </a:rPr>
              <a:t>No human bias</a:t>
            </a:r>
            <a:r>
              <a:rPr lang="en-GB" sz="1700">
                <a:solidFill>
                  <a:schemeClr val="dk1"/>
                </a:solidFill>
                <a:latin typeface="Calibri"/>
                <a:ea typeface="Calibri"/>
                <a:cs typeface="Calibri"/>
                <a:sym typeface="Calibri"/>
              </a:rPr>
              <a:t> on feature selection is injected on the model</a:t>
            </a:r>
            <a:endParaRPr sz="170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Char char="○"/>
            </a:pPr>
            <a:r>
              <a:rPr lang="en-GB" sz="1700" b="1">
                <a:solidFill>
                  <a:schemeClr val="dk1"/>
                </a:solidFill>
                <a:latin typeface="Calibri"/>
                <a:ea typeface="Calibri"/>
                <a:cs typeface="Calibri"/>
                <a:sym typeface="Calibri"/>
              </a:rPr>
              <a:t>Transferable</a:t>
            </a:r>
            <a:r>
              <a:rPr lang="en-GB" sz="1700">
                <a:solidFill>
                  <a:schemeClr val="dk1"/>
                </a:solidFill>
                <a:latin typeface="Calibri"/>
                <a:ea typeface="Calibri"/>
                <a:cs typeface="Calibri"/>
                <a:sym typeface="Calibri"/>
              </a:rPr>
              <a:t> and </a:t>
            </a:r>
            <a:r>
              <a:rPr lang="en-GB" sz="1700" b="1">
                <a:solidFill>
                  <a:schemeClr val="dk1"/>
                </a:solidFill>
                <a:latin typeface="Calibri"/>
                <a:ea typeface="Calibri"/>
                <a:cs typeface="Calibri"/>
                <a:sym typeface="Calibri"/>
              </a:rPr>
              <a:t>replicable </a:t>
            </a:r>
            <a:endParaRPr sz="1700" b="1">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GB" sz="1700" b="1">
                <a:solidFill>
                  <a:schemeClr val="dk1"/>
                </a:solidFill>
                <a:latin typeface="Calibri"/>
                <a:ea typeface="Calibri"/>
                <a:cs typeface="Calibri"/>
                <a:sym typeface="Calibri"/>
              </a:rPr>
              <a:t>Accurate</a:t>
            </a:r>
            <a:r>
              <a:rPr lang="en-GB" sz="1700">
                <a:solidFill>
                  <a:schemeClr val="dk1"/>
                </a:solidFill>
                <a:latin typeface="Calibri"/>
                <a:ea typeface="Calibri"/>
                <a:cs typeface="Calibri"/>
                <a:sym typeface="Calibri"/>
              </a:rPr>
              <a:t> and </a:t>
            </a:r>
            <a:r>
              <a:rPr lang="en-GB" sz="1700" b="1">
                <a:solidFill>
                  <a:schemeClr val="dk1"/>
                </a:solidFill>
                <a:latin typeface="Calibri"/>
                <a:ea typeface="Calibri"/>
                <a:cs typeface="Calibri"/>
                <a:sym typeface="Calibri"/>
              </a:rPr>
              <a:t>reliable</a:t>
            </a:r>
            <a:endParaRPr/>
          </a:p>
        </p:txBody>
      </p:sp>
      <p:pic>
        <p:nvPicPr>
          <p:cNvPr id="161" name="Google Shape;161;p19"/>
          <p:cNvPicPr preferRelativeResize="0"/>
          <p:nvPr/>
        </p:nvPicPr>
        <p:blipFill>
          <a:blip r:embed="rId3">
            <a:alphaModFix/>
          </a:blip>
          <a:stretch>
            <a:fillRect/>
          </a:stretch>
        </p:blipFill>
        <p:spPr>
          <a:xfrm flipH="1">
            <a:off x="556844" y="1631700"/>
            <a:ext cx="1563356" cy="1143000"/>
          </a:xfrm>
          <a:prstGeom prst="rect">
            <a:avLst/>
          </a:prstGeom>
          <a:noFill/>
          <a:ln>
            <a:noFill/>
          </a:ln>
        </p:spPr>
      </p:pic>
      <p:grpSp>
        <p:nvGrpSpPr>
          <p:cNvPr id="162" name="Google Shape;162;p19"/>
          <p:cNvGrpSpPr/>
          <p:nvPr/>
        </p:nvGrpSpPr>
        <p:grpSpPr>
          <a:xfrm>
            <a:off x="249925" y="3131800"/>
            <a:ext cx="2373000" cy="1549880"/>
            <a:chOff x="173725" y="3284200"/>
            <a:chExt cx="2373000" cy="1549880"/>
          </a:xfrm>
        </p:grpSpPr>
        <p:grpSp>
          <p:nvGrpSpPr>
            <p:cNvPr id="163" name="Google Shape;163;p19"/>
            <p:cNvGrpSpPr/>
            <p:nvPr/>
          </p:nvGrpSpPr>
          <p:grpSpPr>
            <a:xfrm>
              <a:off x="373974" y="3476218"/>
              <a:ext cx="1939484" cy="668472"/>
              <a:chOff x="181150" y="4031525"/>
              <a:chExt cx="5796425" cy="1972475"/>
            </a:xfrm>
          </p:grpSpPr>
          <p:pic>
            <p:nvPicPr>
              <p:cNvPr id="164" name="Google Shape;164;p19"/>
              <p:cNvPicPr preferRelativeResize="0"/>
              <p:nvPr/>
            </p:nvPicPr>
            <p:blipFill>
              <a:blip r:embed="rId4">
                <a:alphaModFix/>
              </a:blip>
              <a:stretch>
                <a:fillRect/>
              </a:stretch>
            </p:blipFill>
            <p:spPr>
              <a:xfrm>
                <a:off x="181150" y="4031525"/>
                <a:ext cx="2798175" cy="1972475"/>
              </a:xfrm>
              <a:prstGeom prst="rect">
                <a:avLst/>
              </a:prstGeom>
              <a:noFill/>
              <a:ln>
                <a:noFill/>
              </a:ln>
            </p:spPr>
          </p:pic>
          <p:pic>
            <p:nvPicPr>
              <p:cNvPr id="165" name="Google Shape;165;p19"/>
              <p:cNvPicPr preferRelativeResize="0"/>
              <p:nvPr/>
            </p:nvPicPr>
            <p:blipFill>
              <a:blip r:embed="rId5">
                <a:alphaModFix/>
              </a:blip>
              <a:stretch>
                <a:fillRect/>
              </a:stretch>
            </p:blipFill>
            <p:spPr>
              <a:xfrm flipH="1">
                <a:off x="4217750" y="4063675"/>
                <a:ext cx="1759825" cy="1759800"/>
              </a:xfrm>
              <a:prstGeom prst="rect">
                <a:avLst/>
              </a:prstGeom>
              <a:noFill/>
              <a:ln>
                <a:noFill/>
              </a:ln>
            </p:spPr>
          </p:pic>
          <p:sp>
            <p:nvSpPr>
              <p:cNvPr id="166" name="Google Shape;166;p19"/>
              <p:cNvSpPr/>
              <p:nvPr/>
            </p:nvSpPr>
            <p:spPr>
              <a:xfrm>
                <a:off x="3313213" y="4607125"/>
                <a:ext cx="648300" cy="672900"/>
              </a:xfrm>
              <a:prstGeom prst="mathPlus">
                <a:avLst>
                  <a:gd name="adj1" fmla="val 1198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9"/>
            <p:cNvSpPr/>
            <p:nvPr/>
          </p:nvSpPr>
          <p:spPr>
            <a:xfrm>
              <a:off x="173725" y="3284200"/>
              <a:ext cx="2373000" cy="10149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p:nvPr/>
          </p:nvSpPr>
          <p:spPr>
            <a:xfrm>
              <a:off x="974975" y="4299175"/>
              <a:ext cx="648075" cy="534905"/>
            </a:xfrm>
            <a:custGeom>
              <a:avLst/>
              <a:gdLst/>
              <a:ahLst/>
              <a:cxnLst/>
              <a:rect l="l" t="t" r="r" b="b"/>
              <a:pathLst>
                <a:path w="25923" h="30724" extrusionOk="0">
                  <a:moveTo>
                    <a:pt x="686" y="0"/>
                  </a:moveTo>
                  <a:cubicBezTo>
                    <a:pt x="686" y="2560"/>
                    <a:pt x="-777" y="10607"/>
                    <a:pt x="686" y="15362"/>
                  </a:cubicBezTo>
                  <a:cubicBezTo>
                    <a:pt x="2149" y="20117"/>
                    <a:pt x="5258" y="25970"/>
                    <a:pt x="9464" y="28530"/>
                  </a:cubicBezTo>
                  <a:cubicBezTo>
                    <a:pt x="13670" y="31090"/>
                    <a:pt x="23180" y="30358"/>
                    <a:pt x="25923" y="30724"/>
                  </a:cubicBezTo>
                </a:path>
              </a:pathLst>
            </a:custGeom>
            <a:noFill/>
            <a:ln w="28575" cap="flat" cmpd="sng">
              <a:solidFill>
                <a:schemeClr val="dk2"/>
              </a:solidFill>
              <a:prstDash val="solid"/>
              <a:round/>
              <a:headEnd type="none" w="med" len="med"/>
              <a:tailEnd type="stealth" w="med" len="med"/>
            </a:ln>
          </p:spPr>
        </p:sp>
      </p:grpSp>
      <p:grpSp>
        <p:nvGrpSpPr>
          <p:cNvPr id="169" name="Google Shape;169;p19"/>
          <p:cNvGrpSpPr/>
          <p:nvPr/>
        </p:nvGrpSpPr>
        <p:grpSpPr>
          <a:xfrm>
            <a:off x="1627942" y="3598809"/>
            <a:ext cx="7072099" cy="2585255"/>
            <a:chOff x="1884600" y="1837875"/>
            <a:chExt cx="6982720" cy="2973608"/>
          </a:xfrm>
        </p:grpSpPr>
        <p:sp>
          <p:nvSpPr>
            <p:cNvPr id="170" name="Google Shape;170;p19"/>
            <p:cNvSpPr/>
            <p:nvPr/>
          </p:nvSpPr>
          <p:spPr>
            <a:xfrm>
              <a:off x="7053085" y="2654103"/>
              <a:ext cx="128386" cy="466665"/>
            </a:xfrm>
            <a:custGeom>
              <a:avLst/>
              <a:gdLst/>
              <a:ahLst/>
              <a:cxnLst/>
              <a:rect l="l" t="t" r="r" b="b"/>
              <a:pathLst>
                <a:path w="5776" h="15938" extrusionOk="0">
                  <a:moveTo>
                    <a:pt x="5776" y="15938"/>
                  </a:moveTo>
                  <a:cubicBezTo>
                    <a:pt x="4891" y="15294"/>
                    <a:pt x="1268" y="13925"/>
                    <a:pt x="463" y="12074"/>
                  </a:cubicBezTo>
                  <a:cubicBezTo>
                    <a:pt x="-342" y="10223"/>
                    <a:pt x="222" y="6842"/>
                    <a:pt x="946" y="4830"/>
                  </a:cubicBezTo>
                  <a:cubicBezTo>
                    <a:pt x="1671" y="2818"/>
                    <a:pt x="4166" y="805"/>
                    <a:pt x="4810" y="0"/>
                  </a:cubicBezTo>
                </a:path>
              </a:pathLst>
            </a:custGeom>
            <a:noFill/>
            <a:ln w="19050" cap="flat" cmpd="sng">
              <a:solidFill>
                <a:srgbClr val="44546A"/>
              </a:solidFill>
              <a:prstDash val="solid"/>
              <a:round/>
              <a:headEnd type="none" w="med" len="med"/>
              <a:tailEnd type="triangle" w="med" len="med"/>
            </a:ln>
          </p:spPr>
        </p:sp>
        <p:cxnSp>
          <p:nvCxnSpPr>
            <p:cNvPr id="171" name="Google Shape;171;p19"/>
            <p:cNvCxnSpPr>
              <a:stCxn id="172" idx="3"/>
            </p:cNvCxnSpPr>
            <p:nvPr/>
          </p:nvCxnSpPr>
          <p:spPr>
            <a:xfrm>
              <a:off x="7689682" y="2244675"/>
              <a:ext cx="425100" cy="1427100"/>
            </a:xfrm>
            <a:prstGeom prst="bentConnector2">
              <a:avLst/>
            </a:prstGeom>
            <a:noFill/>
            <a:ln w="19050" cap="flat" cmpd="sng">
              <a:solidFill>
                <a:srgbClr val="44546A"/>
              </a:solidFill>
              <a:prstDash val="solid"/>
              <a:round/>
              <a:headEnd type="none" w="med" len="med"/>
              <a:tailEnd type="triangle" w="med" len="med"/>
            </a:ln>
          </p:spPr>
        </p:cxnSp>
        <p:cxnSp>
          <p:nvCxnSpPr>
            <p:cNvPr id="173" name="Google Shape;173;p19"/>
            <p:cNvCxnSpPr>
              <a:stCxn id="174" idx="4"/>
              <a:endCxn id="175" idx="2"/>
            </p:cNvCxnSpPr>
            <p:nvPr/>
          </p:nvCxnSpPr>
          <p:spPr>
            <a:xfrm>
              <a:off x="4319456" y="3081878"/>
              <a:ext cx="338700" cy="927300"/>
            </a:xfrm>
            <a:prstGeom prst="straightConnector1">
              <a:avLst/>
            </a:prstGeom>
            <a:noFill/>
            <a:ln w="19050" cap="flat" cmpd="sng">
              <a:solidFill>
                <a:srgbClr val="44546A"/>
              </a:solidFill>
              <a:prstDash val="solid"/>
              <a:round/>
              <a:headEnd type="none" w="med" len="med"/>
              <a:tailEnd type="triangle" w="med" len="med"/>
            </a:ln>
          </p:spPr>
        </p:cxnSp>
        <p:sp>
          <p:nvSpPr>
            <p:cNvPr id="174" name="Google Shape;174;p19"/>
            <p:cNvSpPr/>
            <p:nvPr/>
          </p:nvSpPr>
          <p:spPr>
            <a:xfrm>
              <a:off x="3748856" y="2473028"/>
              <a:ext cx="570600" cy="1217700"/>
            </a:xfrm>
            <a:prstGeom prst="can">
              <a:avLst>
                <a:gd name="adj" fmla="val 25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4658220" y="1887064"/>
              <a:ext cx="523200" cy="715200"/>
            </a:xfrm>
            <a:prstGeom prst="can">
              <a:avLst>
                <a:gd name="adj" fmla="val 25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p:nvPr/>
          </p:nvSpPr>
          <p:spPr>
            <a:xfrm>
              <a:off x="4658220" y="3734375"/>
              <a:ext cx="523200" cy="549900"/>
            </a:xfrm>
            <a:prstGeom prst="can">
              <a:avLst>
                <a:gd name="adj" fmla="val 25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5523797" y="1837875"/>
              <a:ext cx="848100" cy="8136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000000"/>
                  </a:solidFill>
                </a:rPr>
                <a:t>Initializer</a:t>
              </a:r>
              <a:endParaRPr sz="1000"/>
            </a:p>
          </p:txBody>
        </p:sp>
        <p:sp>
          <p:nvSpPr>
            <p:cNvPr id="178" name="Google Shape;178;p19"/>
            <p:cNvSpPr/>
            <p:nvPr/>
          </p:nvSpPr>
          <p:spPr>
            <a:xfrm>
              <a:off x="6760282" y="3023514"/>
              <a:ext cx="929400" cy="8136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Feature Selection</a:t>
              </a:r>
              <a:endParaRPr sz="1000"/>
            </a:p>
          </p:txBody>
        </p:sp>
        <p:sp>
          <p:nvSpPr>
            <p:cNvPr id="179" name="Google Shape;179;p19"/>
            <p:cNvSpPr/>
            <p:nvPr/>
          </p:nvSpPr>
          <p:spPr>
            <a:xfrm>
              <a:off x="7888563" y="3556769"/>
              <a:ext cx="848100" cy="9051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Model Validation</a:t>
              </a:r>
              <a:endParaRPr sz="1000"/>
            </a:p>
          </p:txBody>
        </p:sp>
        <p:cxnSp>
          <p:nvCxnSpPr>
            <p:cNvPr id="180" name="Google Shape;180;p19"/>
            <p:cNvCxnSpPr>
              <a:stCxn id="174" idx="4"/>
              <a:endCxn id="176" idx="2"/>
            </p:cNvCxnSpPr>
            <p:nvPr/>
          </p:nvCxnSpPr>
          <p:spPr>
            <a:xfrm rot="10800000" flipH="1">
              <a:off x="4319456" y="2244578"/>
              <a:ext cx="338700" cy="837300"/>
            </a:xfrm>
            <a:prstGeom prst="straightConnector1">
              <a:avLst/>
            </a:prstGeom>
            <a:noFill/>
            <a:ln w="19050" cap="flat" cmpd="sng">
              <a:solidFill>
                <a:srgbClr val="44546A"/>
              </a:solidFill>
              <a:prstDash val="solid"/>
              <a:round/>
              <a:headEnd type="none" w="med" len="med"/>
              <a:tailEnd type="triangle" w="med" len="med"/>
            </a:ln>
          </p:spPr>
        </p:cxnSp>
        <p:cxnSp>
          <p:nvCxnSpPr>
            <p:cNvPr id="181" name="Google Shape;181;p19"/>
            <p:cNvCxnSpPr>
              <a:stCxn id="176" idx="4"/>
              <a:endCxn id="177" idx="1"/>
            </p:cNvCxnSpPr>
            <p:nvPr/>
          </p:nvCxnSpPr>
          <p:spPr>
            <a:xfrm>
              <a:off x="5181420" y="2244664"/>
              <a:ext cx="342300" cy="0"/>
            </a:xfrm>
            <a:prstGeom prst="straightConnector1">
              <a:avLst/>
            </a:prstGeom>
            <a:noFill/>
            <a:ln w="19050" cap="flat" cmpd="sng">
              <a:solidFill>
                <a:srgbClr val="44546A"/>
              </a:solidFill>
              <a:prstDash val="solid"/>
              <a:round/>
              <a:headEnd type="none" w="med" len="med"/>
              <a:tailEnd type="triangle" w="med" len="med"/>
            </a:ln>
          </p:spPr>
        </p:cxnSp>
        <p:cxnSp>
          <p:nvCxnSpPr>
            <p:cNvPr id="182" name="Google Shape;182;p19"/>
            <p:cNvCxnSpPr>
              <a:stCxn id="177" idx="3"/>
              <a:endCxn id="172" idx="1"/>
            </p:cNvCxnSpPr>
            <p:nvPr/>
          </p:nvCxnSpPr>
          <p:spPr>
            <a:xfrm>
              <a:off x="6371897" y="2244675"/>
              <a:ext cx="388500" cy="0"/>
            </a:xfrm>
            <a:prstGeom prst="straightConnector1">
              <a:avLst/>
            </a:prstGeom>
            <a:noFill/>
            <a:ln w="19050" cap="flat" cmpd="sng">
              <a:solidFill>
                <a:srgbClr val="44546A"/>
              </a:solidFill>
              <a:prstDash val="solid"/>
              <a:round/>
              <a:headEnd type="none" w="med" len="med"/>
              <a:tailEnd type="triangle" w="med" len="med"/>
            </a:ln>
          </p:spPr>
        </p:cxnSp>
        <p:cxnSp>
          <p:nvCxnSpPr>
            <p:cNvPr id="183" name="Google Shape;183;p19"/>
            <p:cNvCxnSpPr>
              <a:stCxn id="175" idx="4"/>
              <a:endCxn id="179" idx="1"/>
            </p:cNvCxnSpPr>
            <p:nvPr/>
          </p:nvCxnSpPr>
          <p:spPr>
            <a:xfrm>
              <a:off x="5181420" y="4009325"/>
              <a:ext cx="2707200" cy="0"/>
            </a:xfrm>
            <a:prstGeom prst="straightConnector1">
              <a:avLst/>
            </a:prstGeom>
            <a:noFill/>
            <a:ln w="19050" cap="flat" cmpd="sng">
              <a:solidFill>
                <a:srgbClr val="44546A"/>
              </a:solidFill>
              <a:prstDash val="solid"/>
              <a:round/>
              <a:headEnd type="none" w="med" len="med"/>
              <a:tailEnd type="triangle" w="med" len="med"/>
            </a:ln>
          </p:spPr>
        </p:cxnSp>
        <p:sp>
          <p:nvSpPr>
            <p:cNvPr id="184" name="Google Shape;184;p19"/>
            <p:cNvSpPr/>
            <p:nvPr/>
          </p:nvSpPr>
          <p:spPr>
            <a:xfrm>
              <a:off x="8181898" y="2519302"/>
              <a:ext cx="685422" cy="612738"/>
            </a:xfrm>
            <a:prstGeom prst="flowChartTerminator">
              <a:avLst/>
            </a:prstGeom>
            <a:solidFill>
              <a:srgbClr val="F3F3F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Final model</a:t>
              </a:r>
              <a:endParaRPr sz="1000"/>
            </a:p>
          </p:txBody>
        </p:sp>
        <p:sp>
          <p:nvSpPr>
            <p:cNvPr id="185" name="Google Shape;185;p19"/>
            <p:cNvSpPr txBox="1"/>
            <p:nvPr/>
          </p:nvSpPr>
          <p:spPr>
            <a:xfrm>
              <a:off x="4454974" y="2576339"/>
              <a:ext cx="929400" cy="37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000000"/>
                  </a:solidFill>
                </a:rPr>
                <a:t>Train Dataset</a:t>
              </a:r>
              <a:endParaRPr sz="900">
                <a:solidFill>
                  <a:srgbClr val="000000"/>
                </a:solidFill>
              </a:endParaRPr>
            </a:p>
          </p:txBody>
        </p:sp>
        <p:sp>
          <p:nvSpPr>
            <p:cNvPr id="186" name="Google Shape;186;p19"/>
            <p:cNvSpPr txBox="1"/>
            <p:nvPr/>
          </p:nvSpPr>
          <p:spPr>
            <a:xfrm>
              <a:off x="4454974" y="4280484"/>
              <a:ext cx="929400" cy="53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000000"/>
                  </a:solidFill>
                </a:rPr>
                <a:t>Validation Dataset</a:t>
              </a:r>
              <a:endParaRPr sz="900">
                <a:solidFill>
                  <a:srgbClr val="000000"/>
                </a:solidFill>
              </a:endParaRPr>
            </a:p>
          </p:txBody>
        </p:sp>
        <p:cxnSp>
          <p:nvCxnSpPr>
            <p:cNvPr id="187" name="Google Shape;187;p19"/>
            <p:cNvCxnSpPr/>
            <p:nvPr/>
          </p:nvCxnSpPr>
          <p:spPr>
            <a:xfrm rot="10800000">
              <a:off x="8508973" y="3149833"/>
              <a:ext cx="0" cy="422400"/>
            </a:xfrm>
            <a:prstGeom prst="straightConnector1">
              <a:avLst/>
            </a:prstGeom>
            <a:noFill/>
            <a:ln w="19050" cap="flat" cmpd="sng">
              <a:solidFill>
                <a:srgbClr val="44546A"/>
              </a:solidFill>
              <a:prstDash val="solid"/>
              <a:round/>
              <a:headEnd type="none" w="med" len="med"/>
              <a:tailEnd type="triangle" w="med" len="med"/>
            </a:ln>
          </p:spPr>
        </p:cxnSp>
        <p:sp>
          <p:nvSpPr>
            <p:cNvPr id="188" name="Google Shape;188;p19"/>
            <p:cNvSpPr/>
            <p:nvPr/>
          </p:nvSpPr>
          <p:spPr>
            <a:xfrm>
              <a:off x="2026504" y="2473028"/>
              <a:ext cx="373500" cy="1217700"/>
            </a:xfrm>
            <a:prstGeom prst="can">
              <a:avLst>
                <a:gd name="adj" fmla="val 25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9"/>
            <p:cNvSpPr/>
            <p:nvPr/>
          </p:nvSpPr>
          <p:spPr>
            <a:xfrm>
              <a:off x="2650292" y="2681728"/>
              <a:ext cx="848100" cy="8001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000000"/>
                  </a:solidFill>
                </a:rPr>
                <a:t>Feature</a:t>
              </a:r>
              <a:endParaRPr sz="1000">
                <a:solidFill>
                  <a:srgbClr val="000000"/>
                </a:solidFill>
              </a:endParaRPr>
            </a:p>
            <a:p>
              <a:pPr marL="0" lvl="0" indent="0" algn="ctr" rtl="0">
                <a:spcBef>
                  <a:spcPts val="0"/>
                </a:spcBef>
                <a:spcAft>
                  <a:spcPts val="0"/>
                </a:spcAft>
                <a:buNone/>
              </a:pPr>
              <a:r>
                <a:rPr lang="en-GB" sz="1000">
                  <a:solidFill>
                    <a:srgbClr val="000000"/>
                  </a:solidFill>
                </a:rPr>
                <a:t>Expan</a:t>
              </a:r>
              <a:r>
                <a:rPr lang="en-GB" sz="1000"/>
                <a:t>.</a:t>
              </a:r>
              <a:endParaRPr sz="1000"/>
            </a:p>
          </p:txBody>
        </p:sp>
        <p:cxnSp>
          <p:nvCxnSpPr>
            <p:cNvPr id="190" name="Google Shape;190;p19"/>
            <p:cNvCxnSpPr>
              <a:stCxn id="188" idx="4"/>
              <a:endCxn id="189" idx="1"/>
            </p:cNvCxnSpPr>
            <p:nvPr/>
          </p:nvCxnSpPr>
          <p:spPr>
            <a:xfrm>
              <a:off x="2400004" y="3081878"/>
              <a:ext cx="250200" cy="0"/>
            </a:xfrm>
            <a:prstGeom prst="straightConnector1">
              <a:avLst/>
            </a:prstGeom>
            <a:noFill/>
            <a:ln w="19050" cap="flat" cmpd="sng">
              <a:solidFill>
                <a:srgbClr val="44546A"/>
              </a:solidFill>
              <a:prstDash val="solid"/>
              <a:round/>
              <a:headEnd type="none" w="med" len="med"/>
              <a:tailEnd type="triangle" w="med" len="med"/>
            </a:ln>
          </p:spPr>
        </p:cxnSp>
        <p:cxnSp>
          <p:nvCxnSpPr>
            <p:cNvPr id="191" name="Google Shape;191;p19"/>
            <p:cNvCxnSpPr>
              <a:stCxn id="189" idx="3"/>
              <a:endCxn id="174" idx="2"/>
            </p:cNvCxnSpPr>
            <p:nvPr/>
          </p:nvCxnSpPr>
          <p:spPr>
            <a:xfrm>
              <a:off x="3498392" y="3081778"/>
              <a:ext cx="250500" cy="0"/>
            </a:xfrm>
            <a:prstGeom prst="straightConnector1">
              <a:avLst/>
            </a:prstGeom>
            <a:noFill/>
            <a:ln w="19050" cap="flat" cmpd="sng">
              <a:solidFill>
                <a:srgbClr val="44546A"/>
              </a:solidFill>
              <a:prstDash val="solid"/>
              <a:round/>
              <a:headEnd type="none" w="med" len="med"/>
              <a:tailEnd type="triangle" w="med" len="med"/>
            </a:ln>
          </p:spPr>
        </p:cxnSp>
        <p:sp>
          <p:nvSpPr>
            <p:cNvPr id="192" name="Google Shape;192;p19"/>
            <p:cNvSpPr/>
            <p:nvPr/>
          </p:nvSpPr>
          <p:spPr>
            <a:xfrm rot="10269702">
              <a:off x="7212416" y="2565569"/>
              <a:ext cx="129037" cy="465257"/>
            </a:xfrm>
            <a:custGeom>
              <a:avLst/>
              <a:gdLst/>
              <a:ahLst/>
              <a:cxnLst/>
              <a:rect l="l" t="t" r="r" b="b"/>
              <a:pathLst>
                <a:path w="5776" h="15938" extrusionOk="0">
                  <a:moveTo>
                    <a:pt x="5776" y="15938"/>
                  </a:moveTo>
                  <a:cubicBezTo>
                    <a:pt x="4891" y="15294"/>
                    <a:pt x="1268" y="13925"/>
                    <a:pt x="463" y="12074"/>
                  </a:cubicBezTo>
                  <a:cubicBezTo>
                    <a:pt x="-342" y="10223"/>
                    <a:pt x="222" y="6842"/>
                    <a:pt x="946" y="4830"/>
                  </a:cubicBezTo>
                  <a:cubicBezTo>
                    <a:pt x="1671" y="2818"/>
                    <a:pt x="4166" y="805"/>
                    <a:pt x="4810" y="0"/>
                  </a:cubicBezTo>
                </a:path>
              </a:pathLst>
            </a:custGeom>
            <a:noFill/>
            <a:ln w="19050" cap="flat" cmpd="sng">
              <a:solidFill>
                <a:srgbClr val="44546A"/>
              </a:solidFill>
              <a:prstDash val="solid"/>
              <a:round/>
              <a:headEnd type="none" w="med" len="med"/>
              <a:tailEnd type="triangle" w="med" len="med"/>
            </a:ln>
          </p:spPr>
        </p:sp>
        <p:sp>
          <p:nvSpPr>
            <p:cNvPr id="172" name="Google Shape;172;p19"/>
            <p:cNvSpPr/>
            <p:nvPr/>
          </p:nvSpPr>
          <p:spPr>
            <a:xfrm>
              <a:off x="6760282" y="1837875"/>
              <a:ext cx="929400" cy="8136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Model &amp; Hyper-Grid</a:t>
              </a:r>
              <a:endParaRPr sz="1000"/>
            </a:p>
          </p:txBody>
        </p:sp>
        <p:sp>
          <p:nvSpPr>
            <p:cNvPr id="193" name="Google Shape;193;p19"/>
            <p:cNvSpPr txBox="1"/>
            <p:nvPr/>
          </p:nvSpPr>
          <p:spPr>
            <a:xfrm>
              <a:off x="3532672" y="3661471"/>
              <a:ext cx="929400" cy="53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000000"/>
                  </a:solidFill>
                </a:rPr>
                <a:t>Expanded train Dataset</a:t>
              </a:r>
              <a:endParaRPr sz="900">
                <a:solidFill>
                  <a:srgbClr val="000000"/>
                </a:solidFill>
              </a:endParaRPr>
            </a:p>
          </p:txBody>
        </p:sp>
        <p:sp>
          <p:nvSpPr>
            <p:cNvPr id="194" name="Google Shape;194;p19"/>
            <p:cNvSpPr txBox="1"/>
            <p:nvPr/>
          </p:nvSpPr>
          <p:spPr>
            <a:xfrm>
              <a:off x="1884600" y="3702267"/>
              <a:ext cx="657300" cy="53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rgbClr val="000000"/>
                  </a:solidFill>
                </a:rPr>
                <a:t>Init. Dataset</a:t>
              </a:r>
              <a:endParaRPr sz="900">
                <a:solidFill>
                  <a:srgbClr val="000000"/>
                </a:solidFill>
              </a:endParaRPr>
            </a:p>
          </p:txBody>
        </p:sp>
      </p:grpSp>
      <p:sp>
        <p:nvSpPr>
          <p:cNvPr id="195" name="Google Shape;195;p19"/>
          <p:cNvSpPr txBox="1"/>
          <p:nvPr/>
        </p:nvSpPr>
        <p:spPr>
          <a:xfrm>
            <a:off x="0" y="6032350"/>
            <a:ext cx="9144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Tsantalidou et al. "MAMOTH: An Earth Observational Data-Driven Model for Mosquitoes Abundance Prediction"</a:t>
            </a:r>
            <a:endParaRPr sz="1300"/>
          </a:p>
        </p:txBody>
      </p:sp>
      <p:grpSp>
        <p:nvGrpSpPr>
          <p:cNvPr id="196" name="Google Shape;196;p19"/>
          <p:cNvGrpSpPr/>
          <p:nvPr/>
        </p:nvGrpSpPr>
        <p:grpSpPr>
          <a:xfrm>
            <a:off x="2882850" y="3267075"/>
            <a:ext cx="1563300" cy="1044950"/>
            <a:chOff x="2882850" y="3190875"/>
            <a:chExt cx="1563300" cy="1044950"/>
          </a:xfrm>
        </p:grpSpPr>
        <p:sp>
          <p:nvSpPr>
            <p:cNvPr id="197" name="Google Shape;197;p19"/>
            <p:cNvSpPr/>
            <p:nvPr/>
          </p:nvSpPr>
          <p:spPr>
            <a:xfrm>
              <a:off x="2882850" y="3190875"/>
              <a:ext cx="1563300" cy="6624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Literature </a:t>
              </a:r>
              <a:r>
                <a:rPr lang="en-GB"/>
                <a:t>and </a:t>
              </a:r>
              <a:r>
                <a:rPr lang="en-GB" b="1"/>
                <a:t>Feature Eng.</a:t>
              </a:r>
              <a:endParaRPr b="1"/>
            </a:p>
          </p:txBody>
        </p:sp>
        <p:sp>
          <p:nvSpPr>
            <p:cNvPr id="198" name="Google Shape;198;p19"/>
            <p:cNvSpPr/>
            <p:nvPr/>
          </p:nvSpPr>
          <p:spPr>
            <a:xfrm>
              <a:off x="2963525" y="3863450"/>
              <a:ext cx="372375" cy="372375"/>
            </a:xfrm>
            <a:custGeom>
              <a:avLst/>
              <a:gdLst/>
              <a:ahLst/>
              <a:cxnLst/>
              <a:rect l="l" t="t" r="r" b="b"/>
              <a:pathLst>
                <a:path w="14895" h="14895" extrusionOk="0">
                  <a:moveTo>
                    <a:pt x="14895" y="0"/>
                  </a:moveTo>
                  <a:cubicBezTo>
                    <a:pt x="12723" y="828"/>
                    <a:pt x="4345" y="2483"/>
                    <a:pt x="1862" y="4965"/>
                  </a:cubicBezTo>
                  <a:cubicBezTo>
                    <a:pt x="-620" y="7448"/>
                    <a:pt x="310" y="13240"/>
                    <a:pt x="0" y="14895"/>
                  </a:cubicBezTo>
                </a:path>
              </a:pathLst>
            </a:custGeom>
            <a:noFill/>
            <a:ln w="28575" cap="flat" cmpd="sng">
              <a:solidFill>
                <a:schemeClr val="dk2"/>
              </a:solidFill>
              <a:prstDash val="solid"/>
              <a:round/>
              <a:headEnd type="none" w="med" len="med"/>
              <a:tailEnd type="stealth" w="med" len="med"/>
            </a:ln>
          </p:spPr>
        </p:sp>
      </p:grpSp>
      <p:grpSp>
        <p:nvGrpSpPr>
          <p:cNvPr id="199" name="Google Shape;199;p19"/>
          <p:cNvGrpSpPr/>
          <p:nvPr/>
        </p:nvGrpSpPr>
        <p:grpSpPr>
          <a:xfrm>
            <a:off x="6764910" y="2841700"/>
            <a:ext cx="1935140" cy="725581"/>
            <a:chOff x="6764910" y="2765500"/>
            <a:chExt cx="1935140" cy="725581"/>
          </a:xfrm>
        </p:grpSpPr>
        <p:sp>
          <p:nvSpPr>
            <p:cNvPr id="200" name="Google Shape;200;p19"/>
            <p:cNvSpPr/>
            <p:nvPr/>
          </p:nvSpPr>
          <p:spPr>
            <a:xfrm>
              <a:off x="7136750" y="2765500"/>
              <a:ext cx="1563300" cy="6624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Tree-based Solution</a:t>
              </a:r>
              <a:endParaRPr b="1"/>
            </a:p>
          </p:txBody>
        </p:sp>
        <p:sp>
          <p:nvSpPr>
            <p:cNvPr id="201" name="Google Shape;201;p19"/>
            <p:cNvSpPr/>
            <p:nvPr/>
          </p:nvSpPr>
          <p:spPr>
            <a:xfrm>
              <a:off x="6764910" y="3046281"/>
              <a:ext cx="372375" cy="444800"/>
            </a:xfrm>
            <a:custGeom>
              <a:avLst/>
              <a:gdLst/>
              <a:ahLst/>
              <a:cxnLst/>
              <a:rect l="l" t="t" r="r" b="b"/>
              <a:pathLst>
                <a:path w="14895" h="17792" extrusionOk="0">
                  <a:moveTo>
                    <a:pt x="14895" y="414"/>
                  </a:moveTo>
                  <a:cubicBezTo>
                    <a:pt x="13757" y="414"/>
                    <a:pt x="10447" y="-413"/>
                    <a:pt x="8068" y="414"/>
                  </a:cubicBezTo>
                  <a:cubicBezTo>
                    <a:pt x="5689" y="1242"/>
                    <a:pt x="1862" y="2483"/>
                    <a:pt x="621" y="5379"/>
                  </a:cubicBezTo>
                  <a:cubicBezTo>
                    <a:pt x="-620" y="8275"/>
                    <a:pt x="621" y="15723"/>
                    <a:pt x="621" y="17792"/>
                  </a:cubicBezTo>
                </a:path>
              </a:pathLst>
            </a:custGeom>
            <a:noFill/>
            <a:ln w="28575" cap="flat" cmpd="sng">
              <a:solidFill>
                <a:schemeClr val="dk2"/>
              </a:solidFill>
              <a:prstDash val="solid"/>
              <a:round/>
              <a:headEnd type="none" w="med" len="med"/>
              <a:tailEnd type="stealth"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457200" y="765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MAMOTH Predictions</a:t>
            </a:r>
            <a:endParaRPr/>
          </a:p>
        </p:txBody>
      </p:sp>
      <p:sp>
        <p:nvSpPr>
          <p:cNvPr id="207" name="Google Shape;207;p20"/>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pic>
        <p:nvPicPr>
          <p:cNvPr id="208" name="Google Shape;208;p20"/>
          <p:cNvPicPr preferRelativeResize="0"/>
          <p:nvPr/>
        </p:nvPicPr>
        <p:blipFill>
          <a:blip r:embed="rId3">
            <a:alphaModFix/>
          </a:blip>
          <a:stretch>
            <a:fillRect/>
          </a:stretch>
        </p:blipFill>
        <p:spPr>
          <a:xfrm>
            <a:off x="167925" y="1815313"/>
            <a:ext cx="6248400" cy="4326490"/>
          </a:xfrm>
          <a:prstGeom prst="rect">
            <a:avLst/>
          </a:prstGeom>
          <a:noFill/>
          <a:ln>
            <a:noFill/>
          </a:ln>
        </p:spPr>
      </p:pic>
      <p:sp>
        <p:nvSpPr>
          <p:cNvPr id="209" name="Google Shape;209;p20"/>
          <p:cNvSpPr txBox="1"/>
          <p:nvPr/>
        </p:nvSpPr>
        <p:spPr>
          <a:xfrm>
            <a:off x="6367350" y="1908425"/>
            <a:ext cx="2505300" cy="311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n-GB" sz="1900">
                <a:latin typeface="Calibri"/>
                <a:ea typeface="Calibri"/>
                <a:cs typeface="Calibri"/>
                <a:sym typeface="Calibri"/>
              </a:rPr>
              <a:t>Model </a:t>
            </a:r>
            <a:r>
              <a:rPr lang="en-GB" sz="1900">
                <a:solidFill>
                  <a:srgbClr val="000000"/>
                </a:solidFill>
                <a:latin typeface="Calibri"/>
                <a:ea typeface="Calibri"/>
                <a:cs typeface="Calibri"/>
                <a:sym typeface="Calibri"/>
              </a:rPr>
              <a:t>Performance</a:t>
            </a:r>
            <a:br>
              <a:rPr lang="en-GB" sz="1900">
                <a:solidFill>
                  <a:srgbClr val="000000"/>
                </a:solidFill>
                <a:latin typeface="Calibri"/>
                <a:ea typeface="Calibri"/>
                <a:cs typeface="Calibri"/>
                <a:sym typeface="Calibri"/>
              </a:rPr>
            </a:br>
            <a:r>
              <a:rPr lang="en-GB" sz="1900">
                <a:solidFill>
                  <a:srgbClr val="000000"/>
                </a:solidFill>
                <a:latin typeface="Calibri"/>
                <a:ea typeface="Calibri"/>
                <a:cs typeface="Calibri"/>
                <a:sym typeface="Calibri"/>
              </a:rPr>
              <a:t>In Veneto (Italy)</a:t>
            </a:r>
            <a:endParaRPr sz="1900">
              <a:solidFill>
                <a:srgbClr val="000000"/>
              </a:solidFill>
              <a:latin typeface="Calibri"/>
              <a:ea typeface="Calibri"/>
              <a:cs typeface="Calibri"/>
              <a:sym typeface="Calibri"/>
            </a:endParaRPr>
          </a:p>
          <a:p>
            <a:pPr marL="0" lvl="0" indent="0" algn="l" rtl="0">
              <a:lnSpc>
                <a:spcPct val="90000"/>
              </a:lnSpc>
              <a:spcBef>
                <a:spcPts val="750"/>
              </a:spcBef>
              <a:spcAft>
                <a:spcPts val="0"/>
              </a:spcAft>
              <a:buNone/>
            </a:pPr>
            <a:r>
              <a:rPr lang="en-GB" sz="1900">
                <a:solidFill>
                  <a:srgbClr val="000000"/>
                </a:solidFill>
                <a:latin typeface="Calibri"/>
                <a:ea typeface="Calibri"/>
                <a:cs typeface="Calibri"/>
                <a:sym typeface="Calibri"/>
              </a:rPr>
              <a:t>MAE: </a:t>
            </a:r>
            <a:r>
              <a:rPr lang="en-GB" sz="1900" b="1">
                <a:solidFill>
                  <a:srgbClr val="000000"/>
                </a:solidFill>
                <a:latin typeface="Calibri"/>
                <a:ea typeface="Calibri"/>
                <a:cs typeface="Calibri"/>
                <a:sym typeface="Calibri"/>
              </a:rPr>
              <a:t>1.</a:t>
            </a:r>
            <a:r>
              <a:rPr lang="en-GB" sz="1900" b="1">
                <a:latin typeface="Calibri"/>
                <a:ea typeface="Calibri"/>
                <a:cs typeface="Calibri"/>
                <a:sym typeface="Calibri"/>
              </a:rPr>
              <a:t>30</a:t>
            </a:r>
            <a:endParaRPr sz="1900" b="1">
              <a:solidFill>
                <a:srgbClr val="000000"/>
              </a:solidFill>
              <a:latin typeface="Calibri"/>
              <a:ea typeface="Calibri"/>
              <a:cs typeface="Calibri"/>
              <a:sym typeface="Calibri"/>
            </a:endParaRPr>
          </a:p>
          <a:p>
            <a:pPr marL="0" lvl="0" indent="0" algn="l" rtl="0">
              <a:lnSpc>
                <a:spcPct val="90000"/>
              </a:lnSpc>
              <a:spcBef>
                <a:spcPts val="750"/>
              </a:spcBef>
              <a:spcAft>
                <a:spcPts val="0"/>
              </a:spcAft>
              <a:buNone/>
            </a:pPr>
            <a:r>
              <a:rPr lang="en-GB" sz="1900">
                <a:solidFill>
                  <a:srgbClr val="000000"/>
                </a:solidFill>
                <a:latin typeface="Calibri"/>
                <a:ea typeface="Calibri"/>
                <a:cs typeface="Calibri"/>
                <a:sym typeface="Calibri"/>
              </a:rPr>
              <a:t>Error ≤ 3:  </a:t>
            </a:r>
            <a:r>
              <a:rPr lang="en-GB" sz="1900" b="1">
                <a:solidFill>
                  <a:srgbClr val="000000"/>
                </a:solidFill>
                <a:latin typeface="Calibri"/>
                <a:ea typeface="Calibri"/>
                <a:cs typeface="Calibri"/>
                <a:sym typeface="Calibri"/>
              </a:rPr>
              <a:t>9</a:t>
            </a:r>
            <a:r>
              <a:rPr lang="en-GB" sz="1900" b="1">
                <a:latin typeface="Calibri"/>
                <a:ea typeface="Calibri"/>
                <a:cs typeface="Calibri"/>
                <a:sym typeface="Calibri"/>
              </a:rPr>
              <a:t>6</a:t>
            </a:r>
            <a:r>
              <a:rPr lang="en-GB" sz="1900" b="1">
                <a:solidFill>
                  <a:srgbClr val="000000"/>
                </a:solidFill>
                <a:latin typeface="Calibri"/>
                <a:ea typeface="Calibri"/>
                <a:cs typeface="Calibri"/>
                <a:sym typeface="Calibri"/>
              </a:rPr>
              <a:t>%</a:t>
            </a:r>
            <a:endParaRPr sz="17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457200" y="765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MAMOTH Predictions</a:t>
            </a:r>
            <a:endParaRPr/>
          </a:p>
        </p:txBody>
      </p:sp>
      <p:sp>
        <p:nvSpPr>
          <p:cNvPr id="215" name="Google Shape;215;p21"/>
          <p:cNvSpPr txBox="1">
            <a:spLocks noGrp="1"/>
          </p:cNvSpPr>
          <p:nvPr>
            <p:ph type="sldNum" idx="12"/>
          </p:nvPr>
        </p:nvSpPr>
        <p:spPr>
          <a:xfrm>
            <a:off x="6553200" y="6356350"/>
            <a:ext cx="2133600" cy="27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216" name="Google Shape;216;p21"/>
          <p:cNvSpPr txBox="1"/>
          <p:nvPr/>
        </p:nvSpPr>
        <p:spPr>
          <a:xfrm>
            <a:off x="360875" y="2240300"/>
            <a:ext cx="4305300" cy="1326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00000"/>
              </a:buClr>
              <a:buSzPts val="1400"/>
              <a:buFont typeface="Calibri"/>
              <a:buChar char="●"/>
            </a:pPr>
            <a:r>
              <a:rPr lang="en-GB">
                <a:solidFill>
                  <a:srgbClr val="000000"/>
                </a:solidFill>
                <a:latin typeface="Calibri"/>
                <a:ea typeface="Calibri"/>
                <a:cs typeface="Calibri"/>
                <a:sym typeface="Calibri"/>
              </a:rPr>
              <a:t>Number of predictions: </a:t>
            </a:r>
            <a:r>
              <a:rPr lang="en-GB" b="1">
                <a:solidFill>
                  <a:srgbClr val="000000"/>
                </a:solidFill>
                <a:latin typeface="Calibri"/>
                <a:ea typeface="Calibri"/>
                <a:cs typeface="Calibri"/>
                <a:sym typeface="Calibri"/>
              </a:rPr>
              <a:t>603</a:t>
            </a:r>
            <a:endParaRPr b="1">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a:solidFill>
                  <a:srgbClr val="000000"/>
                </a:solidFill>
                <a:latin typeface="Calibri"/>
                <a:ea typeface="Calibri"/>
                <a:cs typeface="Calibri"/>
                <a:sym typeface="Calibri"/>
              </a:rPr>
              <a:t>Mean error: </a:t>
            </a:r>
            <a:r>
              <a:rPr lang="en-GB" b="1">
                <a:solidFill>
                  <a:srgbClr val="000000"/>
                </a:solidFill>
                <a:latin typeface="Calibri"/>
                <a:ea typeface="Calibri"/>
                <a:cs typeface="Calibri"/>
                <a:sym typeface="Calibri"/>
              </a:rPr>
              <a:t>1.38 </a:t>
            </a:r>
            <a:r>
              <a:rPr lang="en-GB">
                <a:solidFill>
                  <a:srgbClr val="000000"/>
                </a:solidFill>
                <a:latin typeface="Calibri"/>
                <a:ea typeface="Calibri"/>
                <a:cs typeface="Calibri"/>
                <a:sym typeface="Calibri"/>
              </a:rPr>
              <a:t>(</a:t>
            </a:r>
            <a:r>
              <a:rPr lang="en-GB">
                <a:solidFill>
                  <a:srgbClr val="0000FF"/>
                </a:solidFill>
                <a:latin typeface="Calibri"/>
                <a:ea typeface="Calibri"/>
                <a:cs typeface="Calibri"/>
                <a:sym typeface="Calibri"/>
              </a:rPr>
              <a:t>1.30 with</a:t>
            </a:r>
            <a:r>
              <a:rPr lang="en-GB">
                <a:solidFill>
                  <a:srgbClr val="000000"/>
                </a:solidFill>
                <a:latin typeface="Calibri"/>
                <a:ea typeface="Calibri"/>
                <a:cs typeface="Calibri"/>
                <a:sym typeface="Calibri"/>
              </a:rPr>
              <a:t>, </a:t>
            </a:r>
            <a:r>
              <a:rPr lang="en-GB">
                <a:solidFill>
                  <a:srgbClr val="741B47"/>
                </a:solidFill>
                <a:latin typeface="Calibri"/>
                <a:ea typeface="Calibri"/>
                <a:cs typeface="Calibri"/>
                <a:sym typeface="Calibri"/>
              </a:rPr>
              <a:t>2.38 without</a:t>
            </a:r>
            <a:r>
              <a:rPr lang="en-GB">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GB">
                <a:solidFill>
                  <a:srgbClr val="000000"/>
                </a:solidFill>
                <a:latin typeface="Calibri"/>
                <a:ea typeface="Calibri"/>
                <a:cs typeface="Calibri"/>
                <a:sym typeface="Calibri"/>
              </a:rPr>
              <a:t>% of error ≤ 3:  </a:t>
            </a:r>
            <a:r>
              <a:rPr lang="en-GB" b="1">
                <a:solidFill>
                  <a:srgbClr val="000000"/>
                </a:solidFill>
                <a:latin typeface="Calibri"/>
                <a:ea typeface="Calibri"/>
                <a:cs typeface="Calibri"/>
                <a:sym typeface="Calibri"/>
              </a:rPr>
              <a:t>94</a:t>
            </a:r>
            <a:r>
              <a:rPr lang="en-GB">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457200" lvl="0" indent="-317500" algn="l" rtl="0">
              <a:lnSpc>
                <a:spcPct val="115000"/>
              </a:lnSpc>
              <a:spcBef>
                <a:spcPts val="0"/>
              </a:spcBef>
              <a:spcAft>
                <a:spcPts val="0"/>
              </a:spcAft>
              <a:buClr>
                <a:srgbClr val="000000"/>
              </a:buClr>
              <a:buSzPts val="1400"/>
              <a:buFont typeface="Calibri"/>
              <a:buChar char="●"/>
            </a:pPr>
            <a:r>
              <a:rPr lang="en-GB">
                <a:solidFill>
                  <a:srgbClr val="000000"/>
                </a:solidFill>
                <a:latin typeface="Calibri"/>
                <a:ea typeface="Calibri"/>
                <a:cs typeface="Calibri"/>
                <a:sym typeface="Calibri"/>
              </a:rPr>
              <a:t>MAE of prediction in May is higher due to the lack of recent entomological data</a:t>
            </a:r>
            <a:endParaRPr>
              <a:solidFill>
                <a:srgbClr val="000000"/>
              </a:solidFill>
              <a:latin typeface="Calibri"/>
              <a:ea typeface="Calibri"/>
              <a:cs typeface="Calibri"/>
              <a:sym typeface="Calibri"/>
            </a:endParaRPr>
          </a:p>
        </p:txBody>
      </p:sp>
      <p:pic>
        <p:nvPicPr>
          <p:cNvPr id="217" name="Google Shape;217;p21"/>
          <p:cNvPicPr preferRelativeResize="0"/>
          <p:nvPr/>
        </p:nvPicPr>
        <p:blipFill>
          <a:blip r:embed="rId3">
            <a:alphaModFix/>
          </a:blip>
          <a:stretch>
            <a:fillRect/>
          </a:stretch>
        </p:blipFill>
        <p:spPr>
          <a:xfrm>
            <a:off x="776075" y="3545485"/>
            <a:ext cx="3890100" cy="2810865"/>
          </a:xfrm>
          <a:prstGeom prst="rect">
            <a:avLst/>
          </a:prstGeom>
          <a:noFill/>
          <a:ln>
            <a:noFill/>
          </a:ln>
        </p:spPr>
      </p:pic>
      <p:sp>
        <p:nvSpPr>
          <p:cNvPr id="218" name="Google Shape;218;p21"/>
          <p:cNvSpPr txBox="1"/>
          <p:nvPr/>
        </p:nvSpPr>
        <p:spPr>
          <a:xfrm>
            <a:off x="273725" y="1804800"/>
            <a:ext cx="352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b="1">
                <a:solidFill>
                  <a:srgbClr val="000000"/>
                </a:solidFill>
              </a:rPr>
              <a:t>Performance in a nutshell</a:t>
            </a:r>
            <a:endParaRPr sz="1200"/>
          </a:p>
        </p:txBody>
      </p:sp>
      <p:pic>
        <p:nvPicPr>
          <p:cNvPr id="219" name="Google Shape;219;p21"/>
          <p:cNvPicPr preferRelativeResize="0"/>
          <p:nvPr/>
        </p:nvPicPr>
        <p:blipFill>
          <a:blip r:embed="rId4">
            <a:alphaModFix/>
          </a:blip>
          <a:stretch>
            <a:fillRect/>
          </a:stretch>
        </p:blipFill>
        <p:spPr>
          <a:xfrm>
            <a:off x="5162400" y="3429003"/>
            <a:ext cx="3524400" cy="2823497"/>
          </a:xfrm>
          <a:prstGeom prst="rect">
            <a:avLst/>
          </a:prstGeom>
          <a:noFill/>
          <a:ln>
            <a:noFill/>
          </a:ln>
        </p:spPr>
      </p:pic>
    </p:spTree>
  </p:cSld>
  <p:clrMapOvr>
    <a:masterClrMapping/>
  </p:clrMapOvr>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1802</Words>
  <Application>Microsoft Office PowerPoint</Application>
  <PresentationFormat>On-screen Show (4:3)</PresentationFormat>
  <Paragraphs>314</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Θέμα του Office</vt:lpstr>
      <vt:lpstr>PowerPoint Presentation</vt:lpstr>
      <vt:lpstr>Few words about the Team</vt:lpstr>
      <vt:lpstr>The EYWA Effect</vt:lpstr>
      <vt:lpstr>Scope of Presentation</vt:lpstr>
      <vt:lpstr>Mosquito Borne Diseases</vt:lpstr>
      <vt:lpstr>MAMOTH</vt:lpstr>
      <vt:lpstr>MAMOTH’s Vision</vt:lpstr>
      <vt:lpstr>MAMOTH Predictions</vt:lpstr>
      <vt:lpstr>MAMOTH Predictions</vt:lpstr>
      <vt:lpstr>The Workload Increased!</vt:lpstr>
      <vt:lpstr>Wrapping up</vt:lpstr>
      <vt:lpstr>Long term Predictions Under the Impact of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Mosquito Abundance Anywhere on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Predicting the Human Health Risk (initial study)</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admin@ektdom.local</cp:lastModifiedBy>
  <cp:revision>1</cp:revision>
  <dcterms:modified xsi:type="dcterms:W3CDTF">2022-09-08T13:02:30Z</dcterms:modified>
</cp:coreProperties>
</file>